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8288000" cy="10287000"/>
  <p:notesSz cx="6858000" cy="9144000"/>
  <p:embeddedFontLst>
    <p:embeddedFont>
      <p:font typeface="Inter Bold" charset="1" panose="02000503000000020004"/>
      <p:regular r:id="rId27"/>
    </p:embeddedFont>
    <p:embeddedFont>
      <p:font typeface="Inter" charset="1" panose="02000503000000020004"/>
      <p:regular r:id="rId28"/>
    </p:embeddedFont>
    <p:embeddedFont>
      <p:font typeface="JetBrains Mono Medium" charset="1" panose="02010609020102050004"/>
      <p:regular r:id="rId29"/>
    </p:embeddedFont>
    <p:embeddedFont>
      <p:font typeface="JetBrains Mono" charset="1" panose="02010509020102050004"/>
      <p:regular r:id="rId30"/>
    </p:embeddedFont>
    <p:embeddedFont>
      <p:font typeface="JetBrains Mono Bold" charset="1" panose="02010809030102050004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jpeg" Type="http://schemas.openxmlformats.org/officeDocument/2006/relationships/image"/><Relationship Id="rId8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jpeg" Type="http://schemas.openxmlformats.org/officeDocument/2006/relationships/image"/><Relationship Id="rId8" Target="../media/image8.png" Type="http://schemas.openxmlformats.org/officeDocument/2006/relationships/image"/><Relationship Id="rId9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90D2E">
                <a:alpha val="100000"/>
              </a:srgbClr>
            </a:gs>
            <a:gs pos="100000">
              <a:srgbClr val="020103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8798005"/>
            <a:ext cx="18288000" cy="47625"/>
            <a:chOff x="0" y="0"/>
            <a:chExt cx="4816593" cy="1254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12543"/>
            </a:xfrm>
            <a:custGeom>
              <a:avLst/>
              <a:gdLst/>
              <a:ahLst/>
              <a:cxnLst/>
              <a:rect r="r" b="b" t="t" l="l"/>
              <a:pathLst>
                <a:path h="1254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2543"/>
                  </a:lnTo>
                  <a:lnTo>
                    <a:pt x="0" y="12543"/>
                  </a:lnTo>
                  <a:close/>
                </a:path>
              </a:pathLst>
            </a:custGeom>
            <a:solidFill>
              <a:srgbClr val="D783D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506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9258300"/>
            <a:ext cx="2857733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0"/>
              </a:lnSpc>
            </a:pPr>
            <a:r>
              <a:rPr lang="en-US" sz="2000" spc="-30" b="true">
                <a:solidFill>
                  <a:srgbClr val="FFFBF4"/>
                </a:solidFill>
                <a:latin typeface="Inter Bold"/>
                <a:ea typeface="Inter Bold"/>
                <a:cs typeface="Inter Bold"/>
                <a:sym typeface="Inter Bold"/>
              </a:rPr>
              <a:t>Presented By 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9630362"/>
            <a:ext cx="1843236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60"/>
              </a:lnSpc>
            </a:pPr>
            <a:r>
              <a:rPr lang="en-US" sz="2000" spc="-30">
                <a:solidFill>
                  <a:srgbClr val="FFFBF4"/>
                </a:solidFill>
                <a:latin typeface="Inter"/>
                <a:ea typeface="Inter"/>
                <a:cs typeface="Inter"/>
                <a:sym typeface="Inter"/>
              </a:rPr>
              <a:t>Andrew Murphy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273510" y="9630362"/>
            <a:ext cx="2985790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060"/>
              </a:lnSpc>
            </a:pPr>
            <a:r>
              <a:rPr lang="en-US" sz="2000" spc="-30">
                <a:solidFill>
                  <a:srgbClr val="FFFBF4"/>
                </a:solidFill>
                <a:latin typeface="Inter"/>
                <a:ea typeface="Inter"/>
                <a:cs typeface="Inter"/>
                <a:sym typeface="Inter"/>
              </a:rPr>
              <a:t>debuggingleadership.com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55236" y="2724341"/>
            <a:ext cx="16204064" cy="4543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999"/>
              </a:lnSpc>
            </a:pPr>
            <a:r>
              <a:rPr lang="en-US" sz="9999" b="true">
                <a:solidFill>
                  <a:srgbClr val="D783DC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9 Management Habits</a:t>
            </a:r>
            <a:r>
              <a:rPr lang="en-US" sz="9999" b="true">
                <a:solidFill>
                  <a:srgbClr val="E6E6E7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 </a:t>
            </a:r>
            <a:r>
              <a:rPr lang="en-US" sz="9999" b="true">
                <a:solidFill>
                  <a:srgbClr val="E6E5E5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Quietly Burning Out Your Best Engineers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028700" y="1028700"/>
            <a:ext cx="4470253" cy="495792"/>
          </a:xfrm>
          <a:custGeom>
            <a:avLst/>
            <a:gdLst/>
            <a:ahLst/>
            <a:cxnLst/>
            <a:rect r="r" b="b" t="t" l="l"/>
            <a:pathLst>
              <a:path h="495792" w="4470253">
                <a:moveTo>
                  <a:pt x="0" y="0"/>
                </a:moveTo>
                <a:lnTo>
                  <a:pt x="4470253" y="0"/>
                </a:lnTo>
                <a:lnTo>
                  <a:pt x="4470253" y="495792"/>
                </a:lnTo>
                <a:lnTo>
                  <a:pt x="0" y="495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01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4470253" cy="495792"/>
          </a:xfrm>
          <a:custGeom>
            <a:avLst/>
            <a:gdLst/>
            <a:ahLst/>
            <a:cxnLst/>
            <a:rect r="r" b="b" t="t" l="l"/>
            <a:pathLst>
              <a:path h="495792" w="4470253">
                <a:moveTo>
                  <a:pt x="0" y="0"/>
                </a:moveTo>
                <a:lnTo>
                  <a:pt x="4470253" y="0"/>
                </a:lnTo>
                <a:lnTo>
                  <a:pt x="4470253" y="495792"/>
                </a:lnTo>
                <a:lnTo>
                  <a:pt x="0" y="495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55236" y="3686175"/>
            <a:ext cx="16204064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79"/>
              </a:lnSpc>
            </a:pPr>
            <a:r>
              <a:rPr lang="en-US" sz="6399" b="true">
                <a:solidFill>
                  <a:srgbClr val="D783DC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The 9 Habits: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01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4470253" cy="495792"/>
          </a:xfrm>
          <a:custGeom>
            <a:avLst/>
            <a:gdLst/>
            <a:ahLst/>
            <a:cxnLst/>
            <a:rect r="r" b="b" t="t" l="l"/>
            <a:pathLst>
              <a:path h="495792" w="4470253">
                <a:moveTo>
                  <a:pt x="0" y="0"/>
                </a:moveTo>
                <a:lnTo>
                  <a:pt x="4470253" y="0"/>
                </a:lnTo>
                <a:lnTo>
                  <a:pt x="4470253" y="495792"/>
                </a:lnTo>
                <a:lnTo>
                  <a:pt x="0" y="495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947375" y="4622679"/>
            <a:ext cx="5456188" cy="6108739"/>
          </a:xfrm>
          <a:custGeom>
            <a:avLst/>
            <a:gdLst/>
            <a:ahLst/>
            <a:cxnLst/>
            <a:rect r="r" b="b" t="t" l="l"/>
            <a:pathLst>
              <a:path h="6108739" w="5456188">
                <a:moveTo>
                  <a:pt x="0" y="0"/>
                </a:moveTo>
                <a:lnTo>
                  <a:pt x="5456189" y="0"/>
                </a:lnTo>
                <a:lnTo>
                  <a:pt x="5456189" y="6108738"/>
                </a:lnTo>
                <a:lnTo>
                  <a:pt x="0" y="61087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6211" t="0" r="0" b="-552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3278206"/>
            <a:ext cx="11443974" cy="77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00"/>
              </a:lnSpc>
              <a:spcBef>
                <a:spcPct val="0"/>
              </a:spcBef>
            </a:pPr>
            <a:r>
              <a:rPr lang="en-US" sz="5000">
                <a:solidFill>
                  <a:srgbClr val="FF6B5E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Equ</a:t>
            </a:r>
            <a:r>
              <a:rPr lang="en-US" sz="5000">
                <a:solidFill>
                  <a:srgbClr val="FF6B5E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ating Busyness With Value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439639"/>
            <a:ext cx="11443974" cy="3724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270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Try to measure and reward impact, not activity.</a:t>
            </a:r>
          </a:p>
          <a:p>
            <a:pPr algn="l">
              <a:lnSpc>
                <a:spcPts val="4270"/>
              </a:lnSpc>
              <a:spcBef>
                <a:spcPct val="0"/>
              </a:spcBef>
            </a:pPr>
          </a:p>
          <a:p>
            <a:pPr algn="l" marL="755651" indent="-377825" lvl="1">
              <a:lnSpc>
                <a:spcPts val="4270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Implement weekly "impact reviews" where developers showcase one meaningful contribution rather than listing all activities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531606"/>
            <a:ext cx="10666958" cy="60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79"/>
              </a:lnSpc>
              <a:spcBef>
                <a:spcPct val="0"/>
              </a:spcBef>
            </a:pPr>
            <a:r>
              <a:rPr lang="en-US" b="true" sz="3999">
                <a:solidFill>
                  <a:srgbClr val="FFFFFF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1.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01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4470253" cy="495792"/>
          </a:xfrm>
          <a:custGeom>
            <a:avLst/>
            <a:gdLst/>
            <a:ahLst/>
            <a:cxnLst/>
            <a:rect r="r" b="b" t="t" l="l"/>
            <a:pathLst>
              <a:path h="495792" w="4470253">
                <a:moveTo>
                  <a:pt x="0" y="0"/>
                </a:moveTo>
                <a:lnTo>
                  <a:pt x="4470253" y="0"/>
                </a:lnTo>
                <a:lnTo>
                  <a:pt x="4470253" y="495792"/>
                </a:lnTo>
                <a:lnTo>
                  <a:pt x="0" y="495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404137" y="4520960"/>
            <a:ext cx="7011966" cy="7287374"/>
          </a:xfrm>
          <a:custGeom>
            <a:avLst/>
            <a:gdLst/>
            <a:ahLst/>
            <a:cxnLst/>
            <a:rect r="r" b="b" t="t" l="l"/>
            <a:pathLst>
              <a:path h="7287374" w="7011966">
                <a:moveTo>
                  <a:pt x="0" y="0"/>
                </a:moveTo>
                <a:lnTo>
                  <a:pt x="7011966" y="0"/>
                </a:lnTo>
                <a:lnTo>
                  <a:pt x="7011966" y="7287374"/>
                </a:lnTo>
                <a:lnTo>
                  <a:pt x="0" y="72873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3278206"/>
            <a:ext cx="11443974" cy="154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00"/>
              </a:lnSpc>
              <a:spcBef>
                <a:spcPct val="0"/>
              </a:spcBef>
            </a:pPr>
            <a:r>
              <a:rPr lang="en-US" sz="5000">
                <a:solidFill>
                  <a:srgbClr val="03DAC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F</a:t>
            </a:r>
            <a:r>
              <a:rPr lang="en-US" sz="5000">
                <a:solidFill>
                  <a:srgbClr val="03DAC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ailing to Set, Respect</a:t>
            </a:r>
          </a:p>
          <a:p>
            <a:pPr algn="l">
              <a:lnSpc>
                <a:spcPts val="6100"/>
              </a:lnSpc>
              <a:spcBef>
                <a:spcPct val="0"/>
              </a:spcBef>
            </a:pPr>
            <a:r>
              <a:rPr lang="en-US" sz="5000">
                <a:solidFill>
                  <a:srgbClr val="03DAC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and Model Healthy Boundaries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211164"/>
            <a:ext cx="11443974" cy="2658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270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M</a:t>
            </a: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odel healthy boundaries and encourage your team to disconnect after hours.</a:t>
            </a:r>
          </a:p>
          <a:p>
            <a:pPr algn="l">
              <a:lnSpc>
                <a:spcPts val="4270"/>
              </a:lnSpc>
              <a:spcBef>
                <a:spcPct val="0"/>
              </a:spcBef>
            </a:pPr>
          </a:p>
          <a:p>
            <a:pPr algn="l" marL="755651" indent="-377825" lvl="1">
              <a:lnSpc>
                <a:spcPts val="4270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Use different channels/tools for different urgency levels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531606"/>
            <a:ext cx="10666958" cy="60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79"/>
              </a:lnSpc>
              <a:spcBef>
                <a:spcPct val="0"/>
              </a:spcBef>
            </a:pPr>
            <a:r>
              <a:rPr lang="en-US" b="true" sz="3999">
                <a:solidFill>
                  <a:srgbClr val="FFFFFF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2.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01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4470253" cy="495792"/>
          </a:xfrm>
          <a:custGeom>
            <a:avLst/>
            <a:gdLst/>
            <a:ahLst/>
            <a:cxnLst/>
            <a:rect r="r" b="b" t="t" l="l"/>
            <a:pathLst>
              <a:path h="495792" w="4470253">
                <a:moveTo>
                  <a:pt x="0" y="0"/>
                </a:moveTo>
                <a:lnTo>
                  <a:pt x="4470253" y="0"/>
                </a:lnTo>
                <a:lnTo>
                  <a:pt x="4470253" y="495792"/>
                </a:lnTo>
                <a:lnTo>
                  <a:pt x="0" y="495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2294743" y="3420033"/>
            <a:ext cx="6596486" cy="7432778"/>
          </a:xfrm>
          <a:custGeom>
            <a:avLst/>
            <a:gdLst/>
            <a:ahLst/>
            <a:cxnLst/>
            <a:rect r="r" b="b" t="t" l="l"/>
            <a:pathLst>
              <a:path h="7432778" w="6596486">
                <a:moveTo>
                  <a:pt x="6596485" y="0"/>
                </a:moveTo>
                <a:lnTo>
                  <a:pt x="0" y="0"/>
                </a:lnTo>
                <a:lnTo>
                  <a:pt x="0" y="7432778"/>
                </a:lnTo>
                <a:lnTo>
                  <a:pt x="6596485" y="7432778"/>
                </a:lnTo>
                <a:lnTo>
                  <a:pt x="6596485" y="0"/>
                </a:lnTo>
                <a:close/>
              </a:path>
            </a:pathLst>
          </a:custGeom>
          <a:blipFill>
            <a:blip r:embed="rId4"/>
            <a:stretch>
              <a:fillRect l="-64758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3278206"/>
            <a:ext cx="11443974" cy="154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00"/>
              </a:lnSpc>
              <a:spcBef>
                <a:spcPct val="0"/>
              </a:spcBef>
            </a:pPr>
            <a:r>
              <a:rPr lang="en-US" sz="5000">
                <a:solidFill>
                  <a:srgbClr val="F29F2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Promot</a:t>
            </a:r>
            <a:r>
              <a:rPr lang="en-US" sz="5000">
                <a:solidFill>
                  <a:srgbClr val="F29F2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ion Paradox: Rewarding Crisis Over Consistency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211164"/>
            <a:ext cx="11443974" cy="3724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270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C</a:t>
            </a: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hange promotion criteria to value preventive impact equally with incident response.</a:t>
            </a:r>
          </a:p>
          <a:p>
            <a:pPr algn="l">
              <a:lnSpc>
                <a:spcPts val="4270"/>
              </a:lnSpc>
              <a:spcBef>
                <a:spcPct val="0"/>
              </a:spcBef>
            </a:pPr>
          </a:p>
          <a:p>
            <a:pPr algn="l" marL="755651" indent="-377825" lvl="1">
              <a:lnSpc>
                <a:spcPts val="4270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C</a:t>
            </a: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reate "impact portfolios" to document how preventive work avoided potential issues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531606"/>
            <a:ext cx="10666958" cy="60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79"/>
              </a:lnSpc>
              <a:spcBef>
                <a:spcPct val="0"/>
              </a:spcBef>
            </a:pPr>
            <a:r>
              <a:rPr lang="en-US" b="true" sz="3999">
                <a:solidFill>
                  <a:srgbClr val="FFFFFF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3.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01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4470253" cy="495792"/>
          </a:xfrm>
          <a:custGeom>
            <a:avLst/>
            <a:gdLst/>
            <a:ahLst/>
            <a:cxnLst/>
            <a:rect r="r" b="b" t="t" l="l"/>
            <a:pathLst>
              <a:path h="495792" w="4470253">
                <a:moveTo>
                  <a:pt x="0" y="0"/>
                </a:moveTo>
                <a:lnTo>
                  <a:pt x="4470253" y="0"/>
                </a:lnTo>
                <a:lnTo>
                  <a:pt x="4470253" y="495792"/>
                </a:lnTo>
                <a:lnTo>
                  <a:pt x="0" y="495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351957" y="4167776"/>
            <a:ext cx="8007459" cy="7094469"/>
          </a:xfrm>
          <a:custGeom>
            <a:avLst/>
            <a:gdLst/>
            <a:ahLst/>
            <a:cxnLst/>
            <a:rect r="r" b="b" t="t" l="l"/>
            <a:pathLst>
              <a:path h="7094469" w="8007459">
                <a:moveTo>
                  <a:pt x="0" y="0"/>
                </a:moveTo>
                <a:lnTo>
                  <a:pt x="8007459" y="0"/>
                </a:lnTo>
                <a:lnTo>
                  <a:pt x="8007459" y="7094469"/>
                </a:lnTo>
                <a:lnTo>
                  <a:pt x="0" y="70944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3278206"/>
            <a:ext cx="11443974" cy="77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00"/>
              </a:lnSpc>
              <a:spcBef>
                <a:spcPct val="0"/>
              </a:spcBef>
            </a:pPr>
            <a:r>
              <a:rPr lang="en-US" sz="5000">
                <a:solidFill>
                  <a:srgbClr val="2B7DF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Ove</a:t>
            </a:r>
            <a:r>
              <a:rPr lang="en-US" sz="5000">
                <a:solidFill>
                  <a:srgbClr val="2B7DF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rloading Top Performers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439639"/>
            <a:ext cx="11443974" cy="425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270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Distribut</a:t>
            </a: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e workload fairly and rotate responsibilities.</a:t>
            </a:r>
          </a:p>
          <a:p>
            <a:pPr algn="l">
              <a:lnSpc>
                <a:spcPts val="4270"/>
              </a:lnSpc>
              <a:spcBef>
                <a:spcPct val="0"/>
              </a:spcBef>
            </a:pPr>
          </a:p>
          <a:p>
            <a:pPr algn="l" marL="755651" indent="-377825" lvl="1">
              <a:lnSpc>
                <a:spcPts val="4270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Recognize and reward contributions openly.</a:t>
            </a:r>
          </a:p>
          <a:p>
            <a:pPr algn="l">
              <a:lnSpc>
                <a:spcPts val="4270"/>
              </a:lnSpc>
              <a:spcBef>
                <a:spcPct val="0"/>
              </a:spcBef>
            </a:pPr>
          </a:p>
          <a:p>
            <a:pPr algn="l" marL="755651" indent="-377825" lvl="1">
              <a:lnSpc>
                <a:spcPts val="4270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C</a:t>
            </a: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reate a "task rotation system" where complex/interesting work is shared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531606"/>
            <a:ext cx="10666958" cy="60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79"/>
              </a:lnSpc>
              <a:spcBef>
                <a:spcPct val="0"/>
              </a:spcBef>
            </a:pPr>
            <a:r>
              <a:rPr lang="en-US" b="true" sz="3999">
                <a:solidFill>
                  <a:srgbClr val="FFFFFF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4.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01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4470253" cy="495792"/>
          </a:xfrm>
          <a:custGeom>
            <a:avLst/>
            <a:gdLst/>
            <a:ahLst/>
            <a:cxnLst/>
            <a:rect r="r" b="b" t="t" l="l"/>
            <a:pathLst>
              <a:path h="495792" w="4470253">
                <a:moveTo>
                  <a:pt x="0" y="0"/>
                </a:moveTo>
                <a:lnTo>
                  <a:pt x="4470253" y="0"/>
                </a:lnTo>
                <a:lnTo>
                  <a:pt x="4470253" y="495792"/>
                </a:lnTo>
                <a:lnTo>
                  <a:pt x="0" y="495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616485" y="5143500"/>
            <a:ext cx="7230735" cy="5456068"/>
          </a:xfrm>
          <a:custGeom>
            <a:avLst/>
            <a:gdLst/>
            <a:ahLst/>
            <a:cxnLst/>
            <a:rect r="r" b="b" t="t" l="l"/>
            <a:pathLst>
              <a:path h="5456068" w="7230735">
                <a:moveTo>
                  <a:pt x="0" y="0"/>
                </a:moveTo>
                <a:lnTo>
                  <a:pt x="7230734" y="0"/>
                </a:lnTo>
                <a:lnTo>
                  <a:pt x="7230734" y="5456068"/>
                </a:lnTo>
                <a:lnTo>
                  <a:pt x="0" y="54560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3278206"/>
            <a:ext cx="11443974" cy="154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00"/>
              </a:lnSpc>
              <a:spcBef>
                <a:spcPct val="0"/>
              </a:spcBef>
            </a:pPr>
            <a:r>
              <a:rPr lang="en-US" sz="5000">
                <a:solidFill>
                  <a:srgbClr val="D783D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Invo</a:t>
            </a:r>
            <a:r>
              <a:rPr lang="en-US" sz="5000">
                <a:solidFill>
                  <a:srgbClr val="D783D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lving Yourself in Every Decision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211164"/>
            <a:ext cx="11443974" cy="2658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270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Delegate routin</a:t>
            </a: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e decisions and establish clear frameworks such as technical decision templates for common scenarios (architecture choices, library selections, etc.)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531606"/>
            <a:ext cx="10666958" cy="60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79"/>
              </a:lnSpc>
              <a:spcBef>
                <a:spcPct val="0"/>
              </a:spcBef>
            </a:pPr>
            <a:r>
              <a:rPr lang="en-US" b="true" sz="3999">
                <a:solidFill>
                  <a:srgbClr val="FFFFFF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5.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01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4470253" cy="495792"/>
          </a:xfrm>
          <a:custGeom>
            <a:avLst/>
            <a:gdLst/>
            <a:ahLst/>
            <a:cxnLst/>
            <a:rect r="r" b="b" t="t" l="l"/>
            <a:pathLst>
              <a:path h="495792" w="4470253">
                <a:moveTo>
                  <a:pt x="0" y="0"/>
                </a:moveTo>
                <a:lnTo>
                  <a:pt x="4470253" y="0"/>
                </a:lnTo>
                <a:lnTo>
                  <a:pt x="4470253" y="495792"/>
                </a:lnTo>
                <a:lnTo>
                  <a:pt x="0" y="495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910069" y="3565710"/>
            <a:ext cx="6280262" cy="7360688"/>
          </a:xfrm>
          <a:custGeom>
            <a:avLst/>
            <a:gdLst/>
            <a:ahLst/>
            <a:cxnLst/>
            <a:rect r="r" b="b" t="t" l="l"/>
            <a:pathLst>
              <a:path h="7360688" w="6280262">
                <a:moveTo>
                  <a:pt x="0" y="0"/>
                </a:moveTo>
                <a:lnTo>
                  <a:pt x="6280262" y="0"/>
                </a:lnTo>
                <a:lnTo>
                  <a:pt x="6280262" y="7360688"/>
                </a:lnTo>
                <a:lnTo>
                  <a:pt x="0" y="73606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3278206"/>
            <a:ext cx="11443974" cy="154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00"/>
              </a:lnSpc>
              <a:spcBef>
                <a:spcPct val="0"/>
              </a:spcBef>
            </a:pPr>
            <a:r>
              <a:rPr lang="en-US" sz="5000">
                <a:solidFill>
                  <a:srgbClr val="FF6B5E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The On-Ca</a:t>
            </a:r>
            <a:r>
              <a:rPr lang="en-US" sz="5000">
                <a:solidFill>
                  <a:srgbClr val="FF6B5E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ll Illusion: When Availability Becomes Addiction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211164"/>
            <a:ext cx="11443974" cy="3724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270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Implement</a:t>
            </a: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"split-shift" models where daytime and evening responsibilities are separated.</a:t>
            </a:r>
          </a:p>
          <a:p>
            <a:pPr algn="l">
              <a:lnSpc>
                <a:spcPts val="4270"/>
              </a:lnSpc>
              <a:spcBef>
                <a:spcPct val="0"/>
              </a:spcBef>
            </a:pPr>
          </a:p>
          <a:p>
            <a:pPr algn="l" marL="755651" indent="-377825" lvl="1">
              <a:lnSpc>
                <a:spcPts val="4270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Reduce “Alert Fatigue” by reviewing alerting thresholds to eliminate false positives.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531606"/>
            <a:ext cx="10666958" cy="60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79"/>
              </a:lnSpc>
              <a:spcBef>
                <a:spcPct val="0"/>
              </a:spcBef>
            </a:pPr>
            <a:r>
              <a:rPr lang="en-US" b="true" sz="3999">
                <a:solidFill>
                  <a:srgbClr val="FFFFFF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6.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01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4470253" cy="495792"/>
          </a:xfrm>
          <a:custGeom>
            <a:avLst/>
            <a:gdLst/>
            <a:ahLst/>
            <a:cxnLst/>
            <a:rect r="r" b="b" t="t" l="l"/>
            <a:pathLst>
              <a:path h="495792" w="4470253">
                <a:moveTo>
                  <a:pt x="0" y="0"/>
                </a:moveTo>
                <a:lnTo>
                  <a:pt x="4470253" y="0"/>
                </a:lnTo>
                <a:lnTo>
                  <a:pt x="4470253" y="495792"/>
                </a:lnTo>
                <a:lnTo>
                  <a:pt x="0" y="495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278206"/>
            <a:ext cx="11443974" cy="154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00"/>
              </a:lnSpc>
              <a:spcBef>
                <a:spcPct val="0"/>
              </a:spcBef>
            </a:pPr>
            <a:r>
              <a:rPr lang="en-US" sz="5000">
                <a:solidFill>
                  <a:srgbClr val="F29F2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Building Fragi</a:t>
            </a:r>
            <a:r>
              <a:rPr lang="en-US" sz="5000">
                <a:solidFill>
                  <a:srgbClr val="F29F2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le Engineering Systems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5211164"/>
            <a:ext cx="11443974" cy="3191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270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Build “Learning-Oriented”</a:t>
            </a: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Systems: blameless post-mortems that focus on system improvements rather than individual fault-finding.</a:t>
            </a:r>
          </a:p>
          <a:p>
            <a:pPr algn="l">
              <a:lnSpc>
                <a:spcPts val="4270"/>
              </a:lnSpc>
              <a:spcBef>
                <a:spcPct val="0"/>
              </a:spcBef>
            </a:pPr>
          </a:p>
          <a:p>
            <a:pPr algn="l">
              <a:lnSpc>
                <a:spcPts val="4270"/>
              </a:lnSpc>
              <a:spcBef>
                <a:spcPct val="0"/>
              </a:spcBef>
            </a:pP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Don’t forget the near misses...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531606"/>
            <a:ext cx="10666958" cy="60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79"/>
              </a:lnSpc>
              <a:spcBef>
                <a:spcPct val="0"/>
              </a:spcBef>
            </a:pPr>
            <a:r>
              <a:rPr lang="en-US" b="true" sz="3999">
                <a:solidFill>
                  <a:srgbClr val="FFFFFF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7.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482228" y="5601880"/>
            <a:ext cx="7987056" cy="4988010"/>
          </a:xfrm>
          <a:custGeom>
            <a:avLst/>
            <a:gdLst/>
            <a:ahLst/>
            <a:cxnLst/>
            <a:rect r="r" b="b" t="t" l="l"/>
            <a:pathLst>
              <a:path h="4988010" w="7987056">
                <a:moveTo>
                  <a:pt x="0" y="0"/>
                </a:moveTo>
                <a:lnTo>
                  <a:pt x="7987056" y="0"/>
                </a:lnTo>
                <a:lnTo>
                  <a:pt x="7987056" y="4988010"/>
                </a:lnTo>
                <a:lnTo>
                  <a:pt x="0" y="49880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01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4470253" cy="495792"/>
          </a:xfrm>
          <a:custGeom>
            <a:avLst/>
            <a:gdLst/>
            <a:ahLst/>
            <a:cxnLst/>
            <a:rect r="r" b="b" t="t" l="l"/>
            <a:pathLst>
              <a:path h="495792" w="4470253">
                <a:moveTo>
                  <a:pt x="0" y="0"/>
                </a:moveTo>
                <a:lnTo>
                  <a:pt x="4470253" y="0"/>
                </a:lnTo>
                <a:lnTo>
                  <a:pt x="4470253" y="495792"/>
                </a:lnTo>
                <a:lnTo>
                  <a:pt x="0" y="495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895885" y="5357558"/>
            <a:ext cx="8018214" cy="5236384"/>
          </a:xfrm>
          <a:custGeom>
            <a:avLst/>
            <a:gdLst/>
            <a:ahLst/>
            <a:cxnLst/>
            <a:rect r="r" b="b" t="t" l="l"/>
            <a:pathLst>
              <a:path h="5236384" w="8018214">
                <a:moveTo>
                  <a:pt x="0" y="0"/>
                </a:moveTo>
                <a:lnTo>
                  <a:pt x="8018213" y="0"/>
                </a:lnTo>
                <a:lnTo>
                  <a:pt x="8018213" y="5236384"/>
                </a:lnTo>
                <a:lnTo>
                  <a:pt x="0" y="52363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3278206"/>
            <a:ext cx="11443974" cy="154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00"/>
              </a:lnSpc>
              <a:spcBef>
                <a:spcPct val="0"/>
              </a:spcBef>
            </a:pPr>
            <a:r>
              <a:rPr lang="en-US" sz="5000">
                <a:solidFill>
                  <a:srgbClr val="2B7DF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Neglecting Strategic</a:t>
            </a:r>
            <a:r>
              <a:rPr lang="en-US" sz="5000">
                <a:solidFill>
                  <a:srgbClr val="2B7DF8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Thinking and Team Development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211164"/>
            <a:ext cx="11443974" cy="425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270"/>
              </a:lnSpc>
              <a:buFont typeface="Arial"/>
              <a:buChar char="•"/>
            </a:pP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Block time for strategic planning and learning.</a:t>
            </a:r>
          </a:p>
          <a:p>
            <a:pPr algn="l">
              <a:lnSpc>
                <a:spcPts val="4270"/>
              </a:lnSpc>
            </a:pPr>
          </a:p>
          <a:p>
            <a:pPr algn="l" marL="755651" indent="-377825" lvl="1">
              <a:lnSpc>
                <a:spcPts val="4270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Set</a:t>
            </a: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up "lunch and learn" sessions where external experts or team members share knowledge.</a:t>
            </a:r>
          </a:p>
          <a:p>
            <a:pPr algn="l">
              <a:lnSpc>
                <a:spcPts val="4270"/>
              </a:lnSpc>
              <a:spcBef>
                <a:spcPct val="0"/>
              </a:spcBef>
            </a:pPr>
          </a:p>
          <a:p>
            <a:pPr algn="l">
              <a:lnSpc>
                <a:spcPts val="4270"/>
              </a:lnSpc>
              <a:spcBef>
                <a:spcPct val="0"/>
              </a:spcBef>
            </a:pP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Sh</a:t>
            </a: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ow your own learning publicly.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531606"/>
            <a:ext cx="10666958" cy="60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79"/>
              </a:lnSpc>
              <a:spcBef>
                <a:spcPct val="0"/>
              </a:spcBef>
            </a:pPr>
            <a:r>
              <a:rPr lang="en-US" b="true" sz="3999">
                <a:solidFill>
                  <a:srgbClr val="FFFFFF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8.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01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4470253" cy="495792"/>
          </a:xfrm>
          <a:custGeom>
            <a:avLst/>
            <a:gdLst/>
            <a:ahLst/>
            <a:cxnLst/>
            <a:rect r="r" b="b" t="t" l="l"/>
            <a:pathLst>
              <a:path h="495792" w="4470253">
                <a:moveTo>
                  <a:pt x="0" y="0"/>
                </a:moveTo>
                <a:lnTo>
                  <a:pt x="4470253" y="0"/>
                </a:lnTo>
                <a:lnTo>
                  <a:pt x="4470253" y="495792"/>
                </a:lnTo>
                <a:lnTo>
                  <a:pt x="0" y="495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472674" y="5143500"/>
            <a:ext cx="7098397" cy="5487948"/>
          </a:xfrm>
          <a:custGeom>
            <a:avLst/>
            <a:gdLst/>
            <a:ahLst/>
            <a:cxnLst/>
            <a:rect r="r" b="b" t="t" l="l"/>
            <a:pathLst>
              <a:path h="5487948" w="7098397">
                <a:moveTo>
                  <a:pt x="0" y="0"/>
                </a:moveTo>
                <a:lnTo>
                  <a:pt x="7098398" y="0"/>
                </a:lnTo>
                <a:lnTo>
                  <a:pt x="7098398" y="5487948"/>
                </a:lnTo>
                <a:lnTo>
                  <a:pt x="0" y="54879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3278206"/>
            <a:ext cx="11443974" cy="1549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00"/>
              </a:lnSpc>
              <a:spcBef>
                <a:spcPct val="0"/>
              </a:spcBef>
            </a:pPr>
            <a:r>
              <a:rPr lang="en-US" sz="5000">
                <a:solidFill>
                  <a:srgbClr val="D783D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M</a:t>
            </a:r>
            <a:r>
              <a:rPr lang="en-US" sz="5000">
                <a:solidFill>
                  <a:srgbClr val="D783D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eeting Vampirism:</a:t>
            </a:r>
            <a:r>
              <a:rPr lang="en-US" sz="5000">
                <a:solidFill>
                  <a:srgbClr val="D783D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The Stealth Tax on Cognitive Capital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211164"/>
            <a:ext cx="11443974" cy="3191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270"/>
              </a:lnSpc>
              <a:buFont typeface="Arial"/>
              <a:buChar char="•"/>
            </a:pP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Replace most status meetings with asynchronous video updates. </a:t>
            </a:r>
          </a:p>
          <a:p>
            <a:pPr algn="l">
              <a:lnSpc>
                <a:spcPts val="4270"/>
              </a:lnSpc>
            </a:pPr>
          </a:p>
          <a:p>
            <a:pPr algn="l" marL="755651" indent="-377825" lvl="1">
              <a:lnSpc>
                <a:spcPts val="4270"/>
              </a:lnSpc>
              <a:spcBef>
                <a:spcPct val="0"/>
              </a:spcBef>
              <a:buFont typeface="Arial"/>
              <a:buChar char="•"/>
            </a:pP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Create</a:t>
            </a:r>
            <a:r>
              <a:rPr lang="en-US" sz="35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 shared dashboards showing project status, eliminating need for most status meetings.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531606"/>
            <a:ext cx="609600" cy="60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79"/>
              </a:lnSpc>
              <a:spcBef>
                <a:spcPct val="0"/>
              </a:spcBef>
            </a:pPr>
            <a:r>
              <a:rPr lang="en-US" b="true" sz="3999">
                <a:solidFill>
                  <a:srgbClr val="FFFFFF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9.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01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857" y="0"/>
            <a:ext cx="9649352" cy="11073906"/>
          </a:xfrm>
          <a:custGeom>
            <a:avLst/>
            <a:gdLst/>
            <a:ahLst/>
            <a:cxnLst/>
            <a:rect r="r" b="b" t="t" l="l"/>
            <a:pathLst>
              <a:path h="11073906" w="9649352">
                <a:moveTo>
                  <a:pt x="0" y="0"/>
                </a:moveTo>
                <a:lnTo>
                  <a:pt x="9649353" y="0"/>
                </a:lnTo>
                <a:lnTo>
                  <a:pt x="9649353" y="11073906"/>
                </a:lnTo>
                <a:lnTo>
                  <a:pt x="0" y="110739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39" b="-1579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024868"/>
            <a:ext cx="12508409" cy="5407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79501" indent="-539750" lvl="1">
              <a:lnSpc>
                <a:spcPts val="6100"/>
              </a:lnSpc>
              <a:spcBef>
                <a:spcPct val="0"/>
              </a:spcBef>
              <a:buFont typeface="Arial"/>
              <a:buChar char="•"/>
            </a:pPr>
            <a:r>
              <a:rPr lang="en-US" sz="5000">
                <a:solidFill>
                  <a:srgbClr val="FF6B5E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Why are we talking about this?</a:t>
            </a:r>
          </a:p>
          <a:p>
            <a:pPr algn="l">
              <a:lnSpc>
                <a:spcPts val="6100"/>
              </a:lnSpc>
              <a:spcBef>
                <a:spcPct val="0"/>
              </a:spcBef>
            </a:pPr>
          </a:p>
          <a:p>
            <a:pPr algn="l" marL="1079501" indent="-539750" lvl="1">
              <a:lnSpc>
                <a:spcPts val="6100"/>
              </a:lnSpc>
              <a:spcBef>
                <a:spcPct val="0"/>
              </a:spcBef>
              <a:buFont typeface="Arial"/>
              <a:buChar char="•"/>
            </a:pPr>
            <a:r>
              <a:rPr lang="en-US" sz="5000">
                <a:solidFill>
                  <a:srgbClr val="03DAC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What are the 9 habits?</a:t>
            </a:r>
          </a:p>
          <a:p>
            <a:pPr algn="l">
              <a:lnSpc>
                <a:spcPts val="6100"/>
              </a:lnSpc>
              <a:spcBef>
                <a:spcPct val="0"/>
              </a:spcBef>
            </a:pPr>
          </a:p>
          <a:p>
            <a:pPr algn="l" marL="1079501" indent="-539750" lvl="1">
              <a:lnSpc>
                <a:spcPts val="6100"/>
              </a:lnSpc>
              <a:spcBef>
                <a:spcPct val="0"/>
              </a:spcBef>
              <a:buFont typeface="Arial"/>
              <a:buChar char="•"/>
            </a:pPr>
            <a:r>
              <a:rPr lang="en-US" sz="5000">
                <a:solidFill>
                  <a:srgbClr val="F29F2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What do we do about it?</a:t>
            </a:r>
          </a:p>
          <a:p>
            <a:pPr algn="l">
              <a:lnSpc>
                <a:spcPts val="6100"/>
              </a:lnSpc>
              <a:spcBef>
                <a:spcPct val="0"/>
              </a:spcBef>
            </a:pPr>
          </a:p>
          <a:p>
            <a:pPr algn="l" marL="1079501" indent="-539750" lvl="1">
              <a:lnSpc>
                <a:spcPts val="6100"/>
              </a:lnSpc>
              <a:spcBef>
                <a:spcPct val="0"/>
              </a:spcBef>
              <a:buFont typeface="Arial"/>
              <a:buChar char="•"/>
            </a:pPr>
            <a:r>
              <a:rPr lang="en-US" sz="5000">
                <a:solidFill>
                  <a:srgbClr val="D783D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Q&amp;A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028700" y="1028700"/>
            <a:ext cx="4470253" cy="495792"/>
          </a:xfrm>
          <a:custGeom>
            <a:avLst/>
            <a:gdLst/>
            <a:ahLst/>
            <a:cxnLst/>
            <a:rect r="r" b="b" t="t" l="l"/>
            <a:pathLst>
              <a:path h="495792" w="4470253">
                <a:moveTo>
                  <a:pt x="0" y="0"/>
                </a:moveTo>
                <a:lnTo>
                  <a:pt x="4470253" y="0"/>
                </a:lnTo>
                <a:lnTo>
                  <a:pt x="4470253" y="495792"/>
                </a:lnTo>
                <a:lnTo>
                  <a:pt x="0" y="49579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01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4470253" cy="495792"/>
          </a:xfrm>
          <a:custGeom>
            <a:avLst/>
            <a:gdLst/>
            <a:ahLst/>
            <a:cxnLst/>
            <a:rect r="r" b="b" t="t" l="l"/>
            <a:pathLst>
              <a:path h="495792" w="4470253">
                <a:moveTo>
                  <a:pt x="0" y="0"/>
                </a:moveTo>
                <a:lnTo>
                  <a:pt x="4470253" y="0"/>
                </a:lnTo>
                <a:lnTo>
                  <a:pt x="4470253" y="495792"/>
                </a:lnTo>
                <a:lnTo>
                  <a:pt x="0" y="495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089847"/>
            <a:ext cx="16230600" cy="77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00"/>
              </a:lnSpc>
              <a:spcBef>
                <a:spcPct val="0"/>
              </a:spcBef>
            </a:pPr>
            <a:r>
              <a:rPr lang="en-US" b="true" sz="5000">
                <a:solidFill>
                  <a:srgbClr val="FFFFFF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The 9 Habits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779510" y="3330211"/>
            <a:ext cx="4569656" cy="1785345"/>
            <a:chOff x="0" y="0"/>
            <a:chExt cx="1514141" cy="59156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514141" cy="591568"/>
            </a:xfrm>
            <a:custGeom>
              <a:avLst/>
              <a:gdLst/>
              <a:ahLst/>
              <a:cxnLst/>
              <a:rect r="r" b="b" t="t" l="l"/>
              <a:pathLst>
                <a:path h="591568" w="1514141">
                  <a:moveTo>
                    <a:pt x="20330" y="0"/>
                  </a:moveTo>
                  <a:lnTo>
                    <a:pt x="1493810" y="0"/>
                  </a:lnTo>
                  <a:cubicBezTo>
                    <a:pt x="1499202" y="0"/>
                    <a:pt x="1504373" y="2142"/>
                    <a:pt x="1508186" y="5955"/>
                  </a:cubicBezTo>
                  <a:cubicBezTo>
                    <a:pt x="1511999" y="9767"/>
                    <a:pt x="1514141" y="14938"/>
                    <a:pt x="1514141" y="20330"/>
                  </a:cubicBezTo>
                  <a:lnTo>
                    <a:pt x="1514141" y="571238"/>
                  </a:lnTo>
                  <a:cubicBezTo>
                    <a:pt x="1514141" y="576630"/>
                    <a:pt x="1511999" y="581801"/>
                    <a:pt x="1508186" y="585614"/>
                  </a:cubicBezTo>
                  <a:cubicBezTo>
                    <a:pt x="1504373" y="589426"/>
                    <a:pt x="1499202" y="591568"/>
                    <a:pt x="1493810" y="591568"/>
                  </a:cubicBezTo>
                  <a:lnTo>
                    <a:pt x="20330" y="591568"/>
                  </a:lnTo>
                  <a:cubicBezTo>
                    <a:pt x="14938" y="591568"/>
                    <a:pt x="9767" y="589426"/>
                    <a:pt x="5955" y="585614"/>
                  </a:cubicBezTo>
                  <a:cubicBezTo>
                    <a:pt x="2142" y="581801"/>
                    <a:pt x="0" y="576630"/>
                    <a:pt x="0" y="571238"/>
                  </a:cubicBezTo>
                  <a:lnTo>
                    <a:pt x="0" y="20330"/>
                  </a:lnTo>
                  <a:cubicBezTo>
                    <a:pt x="0" y="14938"/>
                    <a:pt x="2142" y="9767"/>
                    <a:pt x="5955" y="5955"/>
                  </a:cubicBezTo>
                  <a:cubicBezTo>
                    <a:pt x="9767" y="2142"/>
                    <a:pt x="14938" y="0"/>
                    <a:pt x="20330" y="0"/>
                  </a:cubicBezTo>
                  <a:close/>
                </a:path>
              </a:pathLst>
            </a:custGeom>
            <a:solidFill>
              <a:srgbClr val="1E1A25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0"/>
              <a:ext cx="1514141" cy="591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88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2227705" y="3835533"/>
            <a:ext cx="3555142" cy="708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6"/>
              </a:lnSpc>
              <a:spcBef>
                <a:spcPct val="0"/>
              </a:spcBef>
            </a:pPr>
            <a:r>
              <a:rPr lang="en-US" sz="23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Equ</a:t>
            </a:r>
            <a:r>
              <a:rPr lang="en-US" sz="23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ating Busyness With Value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6859172" y="3330211"/>
            <a:ext cx="4569656" cy="1785345"/>
            <a:chOff x="0" y="0"/>
            <a:chExt cx="1514141" cy="59156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14141" cy="591568"/>
            </a:xfrm>
            <a:custGeom>
              <a:avLst/>
              <a:gdLst/>
              <a:ahLst/>
              <a:cxnLst/>
              <a:rect r="r" b="b" t="t" l="l"/>
              <a:pathLst>
                <a:path h="591568" w="1514141">
                  <a:moveTo>
                    <a:pt x="20330" y="0"/>
                  </a:moveTo>
                  <a:lnTo>
                    <a:pt x="1493810" y="0"/>
                  </a:lnTo>
                  <a:cubicBezTo>
                    <a:pt x="1499202" y="0"/>
                    <a:pt x="1504373" y="2142"/>
                    <a:pt x="1508186" y="5955"/>
                  </a:cubicBezTo>
                  <a:cubicBezTo>
                    <a:pt x="1511999" y="9767"/>
                    <a:pt x="1514141" y="14938"/>
                    <a:pt x="1514141" y="20330"/>
                  </a:cubicBezTo>
                  <a:lnTo>
                    <a:pt x="1514141" y="571238"/>
                  </a:lnTo>
                  <a:cubicBezTo>
                    <a:pt x="1514141" y="576630"/>
                    <a:pt x="1511999" y="581801"/>
                    <a:pt x="1508186" y="585614"/>
                  </a:cubicBezTo>
                  <a:cubicBezTo>
                    <a:pt x="1504373" y="589426"/>
                    <a:pt x="1499202" y="591568"/>
                    <a:pt x="1493810" y="591568"/>
                  </a:cubicBezTo>
                  <a:lnTo>
                    <a:pt x="20330" y="591568"/>
                  </a:lnTo>
                  <a:cubicBezTo>
                    <a:pt x="14938" y="591568"/>
                    <a:pt x="9767" y="589426"/>
                    <a:pt x="5955" y="585614"/>
                  </a:cubicBezTo>
                  <a:cubicBezTo>
                    <a:pt x="2142" y="581801"/>
                    <a:pt x="0" y="576630"/>
                    <a:pt x="0" y="571238"/>
                  </a:cubicBezTo>
                  <a:lnTo>
                    <a:pt x="0" y="20330"/>
                  </a:lnTo>
                  <a:cubicBezTo>
                    <a:pt x="0" y="14938"/>
                    <a:pt x="2142" y="9767"/>
                    <a:pt x="5955" y="5955"/>
                  </a:cubicBezTo>
                  <a:cubicBezTo>
                    <a:pt x="9767" y="2142"/>
                    <a:pt x="14938" y="0"/>
                    <a:pt x="20330" y="0"/>
                  </a:cubicBezTo>
                  <a:close/>
                </a:path>
              </a:pathLst>
            </a:custGeom>
            <a:solidFill>
              <a:srgbClr val="1E1A25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0"/>
              <a:ext cx="1514141" cy="591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88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938834" y="3330211"/>
            <a:ext cx="4569656" cy="1785345"/>
            <a:chOff x="0" y="0"/>
            <a:chExt cx="1514141" cy="59156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514141" cy="591568"/>
            </a:xfrm>
            <a:custGeom>
              <a:avLst/>
              <a:gdLst/>
              <a:ahLst/>
              <a:cxnLst/>
              <a:rect r="r" b="b" t="t" l="l"/>
              <a:pathLst>
                <a:path h="591568" w="1514141">
                  <a:moveTo>
                    <a:pt x="20330" y="0"/>
                  </a:moveTo>
                  <a:lnTo>
                    <a:pt x="1493810" y="0"/>
                  </a:lnTo>
                  <a:cubicBezTo>
                    <a:pt x="1499202" y="0"/>
                    <a:pt x="1504373" y="2142"/>
                    <a:pt x="1508186" y="5955"/>
                  </a:cubicBezTo>
                  <a:cubicBezTo>
                    <a:pt x="1511999" y="9767"/>
                    <a:pt x="1514141" y="14938"/>
                    <a:pt x="1514141" y="20330"/>
                  </a:cubicBezTo>
                  <a:lnTo>
                    <a:pt x="1514141" y="571238"/>
                  </a:lnTo>
                  <a:cubicBezTo>
                    <a:pt x="1514141" y="576630"/>
                    <a:pt x="1511999" y="581801"/>
                    <a:pt x="1508186" y="585614"/>
                  </a:cubicBezTo>
                  <a:cubicBezTo>
                    <a:pt x="1504373" y="589426"/>
                    <a:pt x="1499202" y="591568"/>
                    <a:pt x="1493810" y="591568"/>
                  </a:cubicBezTo>
                  <a:lnTo>
                    <a:pt x="20330" y="591568"/>
                  </a:lnTo>
                  <a:cubicBezTo>
                    <a:pt x="14938" y="591568"/>
                    <a:pt x="9767" y="589426"/>
                    <a:pt x="5955" y="585614"/>
                  </a:cubicBezTo>
                  <a:cubicBezTo>
                    <a:pt x="2142" y="581801"/>
                    <a:pt x="0" y="576630"/>
                    <a:pt x="0" y="571238"/>
                  </a:cubicBezTo>
                  <a:lnTo>
                    <a:pt x="0" y="20330"/>
                  </a:lnTo>
                  <a:cubicBezTo>
                    <a:pt x="0" y="14938"/>
                    <a:pt x="2142" y="9767"/>
                    <a:pt x="5955" y="5955"/>
                  </a:cubicBezTo>
                  <a:cubicBezTo>
                    <a:pt x="9767" y="2142"/>
                    <a:pt x="14938" y="0"/>
                    <a:pt x="20330" y="0"/>
                  </a:cubicBezTo>
                  <a:close/>
                </a:path>
              </a:pathLst>
            </a:custGeom>
            <a:solidFill>
              <a:srgbClr val="1E1A25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0"/>
              <a:ext cx="1514141" cy="591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88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779510" y="5494762"/>
            <a:ext cx="4569656" cy="1785345"/>
            <a:chOff x="0" y="0"/>
            <a:chExt cx="1514141" cy="59156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514141" cy="591568"/>
            </a:xfrm>
            <a:custGeom>
              <a:avLst/>
              <a:gdLst/>
              <a:ahLst/>
              <a:cxnLst/>
              <a:rect r="r" b="b" t="t" l="l"/>
              <a:pathLst>
                <a:path h="591568" w="1514141">
                  <a:moveTo>
                    <a:pt x="20330" y="0"/>
                  </a:moveTo>
                  <a:lnTo>
                    <a:pt x="1493810" y="0"/>
                  </a:lnTo>
                  <a:cubicBezTo>
                    <a:pt x="1499202" y="0"/>
                    <a:pt x="1504373" y="2142"/>
                    <a:pt x="1508186" y="5955"/>
                  </a:cubicBezTo>
                  <a:cubicBezTo>
                    <a:pt x="1511999" y="9767"/>
                    <a:pt x="1514141" y="14938"/>
                    <a:pt x="1514141" y="20330"/>
                  </a:cubicBezTo>
                  <a:lnTo>
                    <a:pt x="1514141" y="571238"/>
                  </a:lnTo>
                  <a:cubicBezTo>
                    <a:pt x="1514141" y="576630"/>
                    <a:pt x="1511999" y="581801"/>
                    <a:pt x="1508186" y="585614"/>
                  </a:cubicBezTo>
                  <a:cubicBezTo>
                    <a:pt x="1504373" y="589426"/>
                    <a:pt x="1499202" y="591568"/>
                    <a:pt x="1493810" y="591568"/>
                  </a:cubicBezTo>
                  <a:lnTo>
                    <a:pt x="20330" y="591568"/>
                  </a:lnTo>
                  <a:cubicBezTo>
                    <a:pt x="14938" y="591568"/>
                    <a:pt x="9767" y="589426"/>
                    <a:pt x="5955" y="585614"/>
                  </a:cubicBezTo>
                  <a:cubicBezTo>
                    <a:pt x="2142" y="581801"/>
                    <a:pt x="0" y="576630"/>
                    <a:pt x="0" y="571238"/>
                  </a:cubicBezTo>
                  <a:lnTo>
                    <a:pt x="0" y="20330"/>
                  </a:lnTo>
                  <a:cubicBezTo>
                    <a:pt x="0" y="14938"/>
                    <a:pt x="2142" y="9767"/>
                    <a:pt x="5955" y="5955"/>
                  </a:cubicBezTo>
                  <a:cubicBezTo>
                    <a:pt x="9767" y="2142"/>
                    <a:pt x="14938" y="0"/>
                    <a:pt x="20330" y="0"/>
                  </a:cubicBezTo>
                  <a:close/>
                </a:path>
              </a:pathLst>
            </a:custGeom>
            <a:solidFill>
              <a:srgbClr val="1E1A25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0"/>
              <a:ext cx="1514141" cy="591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88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6859172" y="5494762"/>
            <a:ext cx="4569656" cy="1785345"/>
            <a:chOff x="0" y="0"/>
            <a:chExt cx="1514141" cy="59156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514141" cy="591568"/>
            </a:xfrm>
            <a:custGeom>
              <a:avLst/>
              <a:gdLst/>
              <a:ahLst/>
              <a:cxnLst/>
              <a:rect r="r" b="b" t="t" l="l"/>
              <a:pathLst>
                <a:path h="591568" w="1514141">
                  <a:moveTo>
                    <a:pt x="20330" y="0"/>
                  </a:moveTo>
                  <a:lnTo>
                    <a:pt x="1493810" y="0"/>
                  </a:lnTo>
                  <a:cubicBezTo>
                    <a:pt x="1499202" y="0"/>
                    <a:pt x="1504373" y="2142"/>
                    <a:pt x="1508186" y="5955"/>
                  </a:cubicBezTo>
                  <a:cubicBezTo>
                    <a:pt x="1511999" y="9767"/>
                    <a:pt x="1514141" y="14938"/>
                    <a:pt x="1514141" y="20330"/>
                  </a:cubicBezTo>
                  <a:lnTo>
                    <a:pt x="1514141" y="571238"/>
                  </a:lnTo>
                  <a:cubicBezTo>
                    <a:pt x="1514141" y="576630"/>
                    <a:pt x="1511999" y="581801"/>
                    <a:pt x="1508186" y="585614"/>
                  </a:cubicBezTo>
                  <a:cubicBezTo>
                    <a:pt x="1504373" y="589426"/>
                    <a:pt x="1499202" y="591568"/>
                    <a:pt x="1493810" y="591568"/>
                  </a:cubicBezTo>
                  <a:lnTo>
                    <a:pt x="20330" y="591568"/>
                  </a:lnTo>
                  <a:cubicBezTo>
                    <a:pt x="14938" y="591568"/>
                    <a:pt x="9767" y="589426"/>
                    <a:pt x="5955" y="585614"/>
                  </a:cubicBezTo>
                  <a:cubicBezTo>
                    <a:pt x="2142" y="581801"/>
                    <a:pt x="0" y="576630"/>
                    <a:pt x="0" y="571238"/>
                  </a:cubicBezTo>
                  <a:lnTo>
                    <a:pt x="0" y="20330"/>
                  </a:lnTo>
                  <a:cubicBezTo>
                    <a:pt x="0" y="14938"/>
                    <a:pt x="2142" y="9767"/>
                    <a:pt x="5955" y="5955"/>
                  </a:cubicBezTo>
                  <a:cubicBezTo>
                    <a:pt x="9767" y="2142"/>
                    <a:pt x="14938" y="0"/>
                    <a:pt x="20330" y="0"/>
                  </a:cubicBezTo>
                  <a:close/>
                </a:path>
              </a:pathLst>
            </a:custGeom>
            <a:solidFill>
              <a:srgbClr val="1E1A25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0"/>
              <a:ext cx="1514141" cy="591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88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1938834" y="5494762"/>
            <a:ext cx="4569656" cy="1785345"/>
            <a:chOff x="0" y="0"/>
            <a:chExt cx="1514141" cy="59156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514141" cy="591568"/>
            </a:xfrm>
            <a:custGeom>
              <a:avLst/>
              <a:gdLst/>
              <a:ahLst/>
              <a:cxnLst/>
              <a:rect r="r" b="b" t="t" l="l"/>
              <a:pathLst>
                <a:path h="591568" w="1514141">
                  <a:moveTo>
                    <a:pt x="20330" y="0"/>
                  </a:moveTo>
                  <a:lnTo>
                    <a:pt x="1493810" y="0"/>
                  </a:lnTo>
                  <a:cubicBezTo>
                    <a:pt x="1499202" y="0"/>
                    <a:pt x="1504373" y="2142"/>
                    <a:pt x="1508186" y="5955"/>
                  </a:cubicBezTo>
                  <a:cubicBezTo>
                    <a:pt x="1511999" y="9767"/>
                    <a:pt x="1514141" y="14938"/>
                    <a:pt x="1514141" y="20330"/>
                  </a:cubicBezTo>
                  <a:lnTo>
                    <a:pt x="1514141" y="571238"/>
                  </a:lnTo>
                  <a:cubicBezTo>
                    <a:pt x="1514141" y="576630"/>
                    <a:pt x="1511999" y="581801"/>
                    <a:pt x="1508186" y="585614"/>
                  </a:cubicBezTo>
                  <a:cubicBezTo>
                    <a:pt x="1504373" y="589426"/>
                    <a:pt x="1499202" y="591568"/>
                    <a:pt x="1493810" y="591568"/>
                  </a:cubicBezTo>
                  <a:lnTo>
                    <a:pt x="20330" y="591568"/>
                  </a:lnTo>
                  <a:cubicBezTo>
                    <a:pt x="14938" y="591568"/>
                    <a:pt x="9767" y="589426"/>
                    <a:pt x="5955" y="585614"/>
                  </a:cubicBezTo>
                  <a:cubicBezTo>
                    <a:pt x="2142" y="581801"/>
                    <a:pt x="0" y="576630"/>
                    <a:pt x="0" y="571238"/>
                  </a:cubicBezTo>
                  <a:lnTo>
                    <a:pt x="0" y="20330"/>
                  </a:lnTo>
                  <a:cubicBezTo>
                    <a:pt x="0" y="14938"/>
                    <a:pt x="2142" y="9767"/>
                    <a:pt x="5955" y="5955"/>
                  </a:cubicBezTo>
                  <a:cubicBezTo>
                    <a:pt x="9767" y="2142"/>
                    <a:pt x="14938" y="0"/>
                    <a:pt x="20330" y="0"/>
                  </a:cubicBezTo>
                  <a:close/>
                </a:path>
              </a:pathLst>
            </a:custGeom>
            <a:solidFill>
              <a:srgbClr val="1E1A25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0"/>
              <a:ext cx="1514141" cy="591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88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779510" y="7659312"/>
            <a:ext cx="4569656" cy="1785345"/>
            <a:chOff x="0" y="0"/>
            <a:chExt cx="1514141" cy="59156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514141" cy="591568"/>
            </a:xfrm>
            <a:custGeom>
              <a:avLst/>
              <a:gdLst/>
              <a:ahLst/>
              <a:cxnLst/>
              <a:rect r="r" b="b" t="t" l="l"/>
              <a:pathLst>
                <a:path h="591568" w="1514141">
                  <a:moveTo>
                    <a:pt x="20330" y="0"/>
                  </a:moveTo>
                  <a:lnTo>
                    <a:pt x="1493810" y="0"/>
                  </a:lnTo>
                  <a:cubicBezTo>
                    <a:pt x="1499202" y="0"/>
                    <a:pt x="1504373" y="2142"/>
                    <a:pt x="1508186" y="5955"/>
                  </a:cubicBezTo>
                  <a:cubicBezTo>
                    <a:pt x="1511999" y="9767"/>
                    <a:pt x="1514141" y="14938"/>
                    <a:pt x="1514141" y="20330"/>
                  </a:cubicBezTo>
                  <a:lnTo>
                    <a:pt x="1514141" y="571238"/>
                  </a:lnTo>
                  <a:cubicBezTo>
                    <a:pt x="1514141" y="576630"/>
                    <a:pt x="1511999" y="581801"/>
                    <a:pt x="1508186" y="585614"/>
                  </a:cubicBezTo>
                  <a:cubicBezTo>
                    <a:pt x="1504373" y="589426"/>
                    <a:pt x="1499202" y="591568"/>
                    <a:pt x="1493810" y="591568"/>
                  </a:cubicBezTo>
                  <a:lnTo>
                    <a:pt x="20330" y="591568"/>
                  </a:lnTo>
                  <a:cubicBezTo>
                    <a:pt x="14938" y="591568"/>
                    <a:pt x="9767" y="589426"/>
                    <a:pt x="5955" y="585614"/>
                  </a:cubicBezTo>
                  <a:cubicBezTo>
                    <a:pt x="2142" y="581801"/>
                    <a:pt x="0" y="576630"/>
                    <a:pt x="0" y="571238"/>
                  </a:cubicBezTo>
                  <a:lnTo>
                    <a:pt x="0" y="20330"/>
                  </a:lnTo>
                  <a:cubicBezTo>
                    <a:pt x="0" y="14938"/>
                    <a:pt x="2142" y="9767"/>
                    <a:pt x="5955" y="5955"/>
                  </a:cubicBezTo>
                  <a:cubicBezTo>
                    <a:pt x="9767" y="2142"/>
                    <a:pt x="14938" y="0"/>
                    <a:pt x="20330" y="0"/>
                  </a:cubicBezTo>
                  <a:close/>
                </a:path>
              </a:pathLst>
            </a:custGeom>
            <a:solidFill>
              <a:srgbClr val="1E1A25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0"/>
              <a:ext cx="1514141" cy="591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88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6859172" y="7659312"/>
            <a:ext cx="4569656" cy="1785345"/>
            <a:chOff x="0" y="0"/>
            <a:chExt cx="1514141" cy="591568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514141" cy="591568"/>
            </a:xfrm>
            <a:custGeom>
              <a:avLst/>
              <a:gdLst/>
              <a:ahLst/>
              <a:cxnLst/>
              <a:rect r="r" b="b" t="t" l="l"/>
              <a:pathLst>
                <a:path h="591568" w="1514141">
                  <a:moveTo>
                    <a:pt x="20330" y="0"/>
                  </a:moveTo>
                  <a:lnTo>
                    <a:pt x="1493810" y="0"/>
                  </a:lnTo>
                  <a:cubicBezTo>
                    <a:pt x="1499202" y="0"/>
                    <a:pt x="1504373" y="2142"/>
                    <a:pt x="1508186" y="5955"/>
                  </a:cubicBezTo>
                  <a:cubicBezTo>
                    <a:pt x="1511999" y="9767"/>
                    <a:pt x="1514141" y="14938"/>
                    <a:pt x="1514141" y="20330"/>
                  </a:cubicBezTo>
                  <a:lnTo>
                    <a:pt x="1514141" y="571238"/>
                  </a:lnTo>
                  <a:cubicBezTo>
                    <a:pt x="1514141" y="576630"/>
                    <a:pt x="1511999" y="581801"/>
                    <a:pt x="1508186" y="585614"/>
                  </a:cubicBezTo>
                  <a:cubicBezTo>
                    <a:pt x="1504373" y="589426"/>
                    <a:pt x="1499202" y="591568"/>
                    <a:pt x="1493810" y="591568"/>
                  </a:cubicBezTo>
                  <a:lnTo>
                    <a:pt x="20330" y="591568"/>
                  </a:lnTo>
                  <a:cubicBezTo>
                    <a:pt x="14938" y="591568"/>
                    <a:pt x="9767" y="589426"/>
                    <a:pt x="5955" y="585614"/>
                  </a:cubicBezTo>
                  <a:cubicBezTo>
                    <a:pt x="2142" y="581801"/>
                    <a:pt x="0" y="576630"/>
                    <a:pt x="0" y="571238"/>
                  </a:cubicBezTo>
                  <a:lnTo>
                    <a:pt x="0" y="20330"/>
                  </a:lnTo>
                  <a:cubicBezTo>
                    <a:pt x="0" y="14938"/>
                    <a:pt x="2142" y="9767"/>
                    <a:pt x="5955" y="5955"/>
                  </a:cubicBezTo>
                  <a:cubicBezTo>
                    <a:pt x="9767" y="2142"/>
                    <a:pt x="14938" y="0"/>
                    <a:pt x="20330" y="0"/>
                  </a:cubicBezTo>
                  <a:close/>
                </a:path>
              </a:pathLst>
            </a:custGeom>
            <a:solidFill>
              <a:srgbClr val="1E1A25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0"/>
              <a:ext cx="1514141" cy="591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88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1938834" y="7659312"/>
            <a:ext cx="4569656" cy="1785345"/>
            <a:chOff x="0" y="0"/>
            <a:chExt cx="1514141" cy="591568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514141" cy="591568"/>
            </a:xfrm>
            <a:custGeom>
              <a:avLst/>
              <a:gdLst/>
              <a:ahLst/>
              <a:cxnLst/>
              <a:rect r="r" b="b" t="t" l="l"/>
              <a:pathLst>
                <a:path h="591568" w="1514141">
                  <a:moveTo>
                    <a:pt x="20330" y="0"/>
                  </a:moveTo>
                  <a:lnTo>
                    <a:pt x="1493810" y="0"/>
                  </a:lnTo>
                  <a:cubicBezTo>
                    <a:pt x="1499202" y="0"/>
                    <a:pt x="1504373" y="2142"/>
                    <a:pt x="1508186" y="5955"/>
                  </a:cubicBezTo>
                  <a:cubicBezTo>
                    <a:pt x="1511999" y="9767"/>
                    <a:pt x="1514141" y="14938"/>
                    <a:pt x="1514141" y="20330"/>
                  </a:cubicBezTo>
                  <a:lnTo>
                    <a:pt x="1514141" y="571238"/>
                  </a:lnTo>
                  <a:cubicBezTo>
                    <a:pt x="1514141" y="576630"/>
                    <a:pt x="1511999" y="581801"/>
                    <a:pt x="1508186" y="585614"/>
                  </a:cubicBezTo>
                  <a:cubicBezTo>
                    <a:pt x="1504373" y="589426"/>
                    <a:pt x="1499202" y="591568"/>
                    <a:pt x="1493810" y="591568"/>
                  </a:cubicBezTo>
                  <a:lnTo>
                    <a:pt x="20330" y="591568"/>
                  </a:lnTo>
                  <a:cubicBezTo>
                    <a:pt x="14938" y="591568"/>
                    <a:pt x="9767" y="589426"/>
                    <a:pt x="5955" y="585614"/>
                  </a:cubicBezTo>
                  <a:cubicBezTo>
                    <a:pt x="2142" y="581801"/>
                    <a:pt x="0" y="576630"/>
                    <a:pt x="0" y="571238"/>
                  </a:cubicBezTo>
                  <a:lnTo>
                    <a:pt x="0" y="20330"/>
                  </a:lnTo>
                  <a:cubicBezTo>
                    <a:pt x="0" y="14938"/>
                    <a:pt x="2142" y="9767"/>
                    <a:pt x="5955" y="5955"/>
                  </a:cubicBezTo>
                  <a:cubicBezTo>
                    <a:pt x="9767" y="2142"/>
                    <a:pt x="14938" y="0"/>
                    <a:pt x="20330" y="0"/>
                  </a:cubicBezTo>
                  <a:close/>
                </a:path>
              </a:pathLst>
            </a:custGeom>
            <a:solidFill>
              <a:srgbClr val="1E1A25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0"/>
              <a:ext cx="1514141" cy="5915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88"/>
                </a:lnSpc>
              </a:pP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2227705" y="6000084"/>
            <a:ext cx="3439512" cy="10609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6"/>
              </a:lnSpc>
              <a:spcBef>
                <a:spcPct val="0"/>
              </a:spcBef>
            </a:pPr>
            <a:r>
              <a:rPr lang="en-US" sz="23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Overlo</a:t>
            </a:r>
            <a:r>
              <a:rPr lang="en-US" sz="23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ading Top Performers</a:t>
            </a:r>
          </a:p>
          <a:p>
            <a:pPr algn="l">
              <a:lnSpc>
                <a:spcPts val="2806"/>
              </a:lnSpc>
              <a:spcBef>
                <a:spcPct val="0"/>
              </a:spcBef>
            </a:pPr>
          </a:p>
        </p:txBody>
      </p:sp>
      <p:sp>
        <p:nvSpPr>
          <p:cNvPr name="TextBox 33" id="33"/>
          <p:cNvSpPr txBox="true"/>
          <p:nvPr/>
        </p:nvSpPr>
        <p:spPr>
          <a:xfrm rot="0">
            <a:off x="2227705" y="8164635"/>
            <a:ext cx="3439512" cy="708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6"/>
              </a:lnSpc>
              <a:spcBef>
                <a:spcPct val="0"/>
              </a:spcBef>
            </a:pPr>
            <a:r>
              <a:rPr lang="en-US" sz="23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Building Fr</a:t>
            </a:r>
            <a:r>
              <a:rPr lang="en-US" sz="23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agile Engineering Systems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7234024" y="3687642"/>
            <a:ext cx="3819952" cy="10609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6"/>
              </a:lnSpc>
              <a:spcBef>
                <a:spcPct val="0"/>
              </a:spcBef>
            </a:pPr>
            <a:r>
              <a:rPr lang="en-US" sz="23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F</a:t>
            </a:r>
            <a:r>
              <a:rPr lang="en-US" sz="23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ailing to Set, Respect and Model Healthy Boundaries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7424244" y="6028405"/>
            <a:ext cx="3439512" cy="708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6"/>
              </a:lnSpc>
              <a:spcBef>
                <a:spcPct val="0"/>
              </a:spcBef>
            </a:pPr>
            <a:r>
              <a:rPr lang="en-US" sz="23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Invo</a:t>
            </a:r>
            <a:r>
              <a:rPr lang="en-US" sz="23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lving Yourself in Every Decision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7234024" y="8059352"/>
            <a:ext cx="3819952" cy="10609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6"/>
              </a:lnSpc>
              <a:spcBef>
                <a:spcPct val="0"/>
              </a:spcBef>
            </a:pPr>
            <a:r>
              <a:rPr lang="en-US" sz="23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Neg</a:t>
            </a:r>
            <a:r>
              <a:rPr lang="en-US" sz="23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lecting Strategic Thinking and Team Development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2313686" y="3728954"/>
            <a:ext cx="3819952" cy="10609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6"/>
              </a:lnSpc>
              <a:spcBef>
                <a:spcPct val="0"/>
              </a:spcBef>
            </a:pPr>
            <a:r>
              <a:rPr lang="en-US" sz="23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Promot</a:t>
            </a:r>
            <a:r>
              <a:rPr lang="en-US" sz="23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ion Paradox: Rewarding Crisis Over Consistency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2313686" y="5852192"/>
            <a:ext cx="3819952" cy="10609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6"/>
              </a:lnSpc>
              <a:spcBef>
                <a:spcPct val="0"/>
              </a:spcBef>
            </a:pPr>
            <a:r>
              <a:rPr lang="en-US" sz="23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The O</a:t>
            </a:r>
            <a:r>
              <a:rPr lang="en-US" sz="23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n-Call Illusion: When Availability Becomes Addiction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2313686" y="8059352"/>
            <a:ext cx="3819952" cy="10609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6"/>
              </a:lnSpc>
              <a:spcBef>
                <a:spcPct val="0"/>
              </a:spcBef>
            </a:pPr>
            <a:r>
              <a:rPr lang="en-US" sz="23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Meet</a:t>
            </a:r>
            <a:r>
              <a:rPr lang="en-US" sz="2300">
                <a:solidFill>
                  <a:srgbClr val="E6E5E5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ing Vampirism: The Stealth Tax on Cognitive Capital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01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4470253" cy="495792"/>
          </a:xfrm>
          <a:custGeom>
            <a:avLst/>
            <a:gdLst/>
            <a:ahLst/>
            <a:cxnLst/>
            <a:rect r="r" b="b" t="t" l="l"/>
            <a:pathLst>
              <a:path h="495792" w="4470253">
                <a:moveTo>
                  <a:pt x="0" y="0"/>
                </a:moveTo>
                <a:lnTo>
                  <a:pt x="4470253" y="0"/>
                </a:lnTo>
                <a:lnTo>
                  <a:pt x="4470253" y="495792"/>
                </a:lnTo>
                <a:lnTo>
                  <a:pt x="0" y="495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089847"/>
            <a:ext cx="16230600" cy="777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00"/>
              </a:lnSpc>
              <a:spcBef>
                <a:spcPct val="0"/>
              </a:spcBef>
            </a:pPr>
            <a:r>
              <a:rPr lang="en-US" b="true" sz="5000">
                <a:solidFill>
                  <a:srgbClr val="FFFFFF"/>
                </a:solidFill>
                <a:latin typeface="JetBrains Mono Bold"/>
                <a:ea typeface="JetBrains Mono Bold"/>
                <a:cs typeface="JetBrains Mono Bold"/>
                <a:sym typeface="JetBrains Mono Bold"/>
              </a:rPr>
              <a:t>Q&amp;A / Thank you!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01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4470253" cy="495792"/>
          </a:xfrm>
          <a:custGeom>
            <a:avLst/>
            <a:gdLst/>
            <a:ahLst/>
            <a:cxnLst/>
            <a:rect r="r" b="b" t="t" l="l"/>
            <a:pathLst>
              <a:path h="495792" w="4470253">
                <a:moveTo>
                  <a:pt x="0" y="0"/>
                </a:moveTo>
                <a:lnTo>
                  <a:pt x="4470253" y="0"/>
                </a:lnTo>
                <a:lnTo>
                  <a:pt x="4470253" y="495792"/>
                </a:lnTo>
                <a:lnTo>
                  <a:pt x="0" y="495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55236" y="3686175"/>
            <a:ext cx="16204064" cy="2914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79"/>
              </a:lnSpc>
            </a:pPr>
            <a:r>
              <a:rPr lang="en-US" sz="6399" b="true">
                <a:solidFill>
                  <a:srgbClr val="D783DC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This isn’t a monologue.</a:t>
            </a:r>
          </a:p>
          <a:p>
            <a:pPr algn="l">
              <a:lnSpc>
                <a:spcPts val="7679"/>
              </a:lnSpc>
            </a:pPr>
            <a:r>
              <a:rPr lang="en-US" sz="6399" b="true">
                <a:solidFill>
                  <a:srgbClr val="D783DC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Interruptions are expected and even encouraged.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01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4470253" cy="495792"/>
          </a:xfrm>
          <a:custGeom>
            <a:avLst/>
            <a:gdLst/>
            <a:ahLst/>
            <a:cxnLst/>
            <a:rect r="r" b="b" t="t" l="l"/>
            <a:pathLst>
              <a:path h="495792" w="4470253">
                <a:moveTo>
                  <a:pt x="0" y="0"/>
                </a:moveTo>
                <a:lnTo>
                  <a:pt x="4470253" y="0"/>
                </a:lnTo>
                <a:lnTo>
                  <a:pt x="4470253" y="495792"/>
                </a:lnTo>
                <a:lnTo>
                  <a:pt x="0" y="495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2236562"/>
            <a:ext cx="4265672" cy="4317379"/>
            <a:chOff x="0" y="0"/>
            <a:chExt cx="655215" cy="66315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55215" cy="663157"/>
            </a:xfrm>
            <a:custGeom>
              <a:avLst/>
              <a:gdLst/>
              <a:ahLst/>
              <a:cxnLst/>
              <a:rect r="r" b="b" t="t" l="l"/>
              <a:pathLst>
                <a:path h="663157" w="655215">
                  <a:moveTo>
                    <a:pt x="21779" y="0"/>
                  </a:moveTo>
                  <a:lnTo>
                    <a:pt x="633436" y="0"/>
                  </a:lnTo>
                  <a:cubicBezTo>
                    <a:pt x="639212" y="0"/>
                    <a:pt x="644752" y="2295"/>
                    <a:pt x="648836" y="6379"/>
                  </a:cubicBezTo>
                  <a:cubicBezTo>
                    <a:pt x="652921" y="10463"/>
                    <a:pt x="655215" y="16003"/>
                    <a:pt x="655215" y="21779"/>
                  </a:cubicBezTo>
                  <a:lnTo>
                    <a:pt x="655215" y="641378"/>
                  </a:lnTo>
                  <a:cubicBezTo>
                    <a:pt x="655215" y="653407"/>
                    <a:pt x="645464" y="663157"/>
                    <a:pt x="633436" y="663157"/>
                  </a:cubicBezTo>
                  <a:lnTo>
                    <a:pt x="21779" y="663157"/>
                  </a:lnTo>
                  <a:cubicBezTo>
                    <a:pt x="16003" y="663157"/>
                    <a:pt x="10463" y="660863"/>
                    <a:pt x="6379" y="656778"/>
                  </a:cubicBezTo>
                  <a:cubicBezTo>
                    <a:pt x="2295" y="652694"/>
                    <a:pt x="0" y="647154"/>
                    <a:pt x="0" y="641378"/>
                  </a:cubicBezTo>
                  <a:lnTo>
                    <a:pt x="0" y="21779"/>
                  </a:lnTo>
                  <a:cubicBezTo>
                    <a:pt x="0" y="16003"/>
                    <a:pt x="2295" y="10463"/>
                    <a:pt x="6379" y="6379"/>
                  </a:cubicBezTo>
                  <a:cubicBezTo>
                    <a:pt x="10463" y="2295"/>
                    <a:pt x="16003" y="0"/>
                    <a:pt x="21779" y="0"/>
                  </a:cubicBezTo>
                  <a:close/>
                </a:path>
              </a:pathLst>
            </a:custGeom>
            <a:blipFill>
              <a:blip r:embed="rId4"/>
              <a:stretch>
                <a:fillRect l="-5841" t="0" r="-5841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5576680" y="2217512"/>
            <a:ext cx="4915645" cy="7040788"/>
            <a:chOff x="0" y="0"/>
            <a:chExt cx="755052" cy="108147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55052" cy="1081478"/>
            </a:xfrm>
            <a:custGeom>
              <a:avLst/>
              <a:gdLst/>
              <a:ahLst/>
              <a:cxnLst/>
              <a:rect r="r" b="b" t="t" l="l"/>
              <a:pathLst>
                <a:path h="1081478" w="755052">
                  <a:moveTo>
                    <a:pt x="18899" y="0"/>
                  </a:moveTo>
                  <a:lnTo>
                    <a:pt x="736153" y="0"/>
                  </a:lnTo>
                  <a:cubicBezTo>
                    <a:pt x="746591" y="0"/>
                    <a:pt x="755052" y="8462"/>
                    <a:pt x="755052" y="18899"/>
                  </a:cubicBezTo>
                  <a:lnTo>
                    <a:pt x="755052" y="1062579"/>
                  </a:lnTo>
                  <a:cubicBezTo>
                    <a:pt x="755052" y="1067591"/>
                    <a:pt x="753061" y="1072398"/>
                    <a:pt x="749517" y="1075943"/>
                  </a:cubicBezTo>
                  <a:cubicBezTo>
                    <a:pt x="745972" y="1079487"/>
                    <a:pt x="741165" y="1081478"/>
                    <a:pt x="736153" y="1081478"/>
                  </a:cubicBezTo>
                  <a:lnTo>
                    <a:pt x="18899" y="1081478"/>
                  </a:lnTo>
                  <a:cubicBezTo>
                    <a:pt x="8462" y="1081478"/>
                    <a:pt x="0" y="1073017"/>
                    <a:pt x="0" y="1062579"/>
                  </a:cubicBezTo>
                  <a:lnTo>
                    <a:pt x="0" y="18899"/>
                  </a:lnTo>
                  <a:cubicBezTo>
                    <a:pt x="0" y="8462"/>
                    <a:pt x="8462" y="0"/>
                    <a:pt x="18899" y="0"/>
                  </a:cubicBezTo>
                  <a:close/>
                </a:path>
              </a:pathLst>
            </a:custGeom>
            <a:blipFill>
              <a:blip r:embed="rId5"/>
              <a:stretch>
                <a:fillRect l="-532" t="0" r="-57431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0778075" y="2255612"/>
            <a:ext cx="4265672" cy="4317379"/>
            <a:chOff x="0" y="0"/>
            <a:chExt cx="655215" cy="66315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55215" cy="663157"/>
            </a:xfrm>
            <a:custGeom>
              <a:avLst/>
              <a:gdLst/>
              <a:ahLst/>
              <a:cxnLst/>
              <a:rect r="r" b="b" t="t" l="l"/>
              <a:pathLst>
                <a:path h="663157" w="655215">
                  <a:moveTo>
                    <a:pt x="21779" y="0"/>
                  </a:moveTo>
                  <a:lnTo>
                    <a:pt x="633436" y="0"/>
                  </a:lnTo>
                  <a:cubicBezTo>
                    <a:pt x="639212" y="0"/>
                    <a:pt x="644752" y="2295"/>
                    <a:pt x="648836" y="6379"/>
                  </a:cubicBezTo>
                  <a:cubicBezTo>
                    <a:pt x="652921" y="10463"/>
                    <a:pt x="655215" y="16003"/>
                    <a:pt x="655215" y="21779"/>
                  </a:cubicBezTo>
                  <a:lnTo>
                    <a:pt x="655215" y="641378"/>
                  </a:lnTo>
                  <a:cubicBezTo>
                    <a:pt x="655215" y="653407"/>
                    <a:pt x="645464" y="663157"/>
                    <a:pt x="633436" y="663157"/>
                  </a:cubicBezTo>
                  <a:lnTo>
                    <a:pt x="21779" y="663157"/>
                  </a:lnTo>
                  <a:cubicBezTo>
                    <a:pt x="16003" y="663157"/>
                    <a:pt x="10463" y="660863"/>
                    <a:pt x="6379" y="656778"/>
                  </a:cubicBezTo>
                  <a:cubicBezTo>
                    <a:pt x="2295" y="652694"/>
                    <a:pt x="0" y="647154"/>
                    <a:pt x="0" y="641378"/>
                  </a:cubicBezTo>
                  <a:lnTo>
                    <a:pt x="0" y="21779"/>
                  </a:lnTo>
                  <a:cubicBezTo>
                    <a:pt x="0" y="16003"/>
                    <a:pt x="2295" y="10463"/>
                    <a:pt x="6379" y="6379"/>
                  </a:cubicBezTo>
                  <a:cubicBezTo>
                    <a:pt x="10463" y="2295"/>
                    <a:pt x="16003" y="0"/>
                    <a:pt x="21779" y="0"/>
                  </a:cubicBezTo>
                  <a:close/>
                </a:path>
              </a:pathLst>
            </a:custGeom>
            <a:blipFill>
              <a:blip r:embed="rId6"/>
              <a:stretch>
                <a:fillRect l="0" t="0" r="-11780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5326055" y="2236562"/>
            <a:ext cx="4915645" cy="7040788"/>
            <a:chOff x="0" y="0"/>
            <a:chExt cx="755052" cy="108147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55052" cy="1081478"/>
            </a:xfrm>
            <a:custGeom>
              <a:avLst/>
              <a:gdLst/>
              <a:ahLst/>
              <a:cxnLst/>
              <a:rect r="r" b="b" t="t" l="l"/>
              <a:pathLst>
                <a:path h="1081478" w="755052">
                  <a:moveTo>
                    <a:pt x="18899" y="0"/>
                  </a:moveTo>
                  <a:lnTo>
                    <a:pt x="736153" y="0"/>
                  </a:lnTo>
                  <a:cubicBezTo>
                    <a:pt x="746591" y="0"/>
                    <a:pt x="755052" y="8462"/>
                    <a:pt x="755052" y="18899"/>
                  </a:cubicBezTo>
                  <a:lnTo>
                    <a:pt x="755052" y="1062579"/>
                  </a:lnTo>
                  <a:cubicBezTo>
                    <a:pt x="755052" y="1067591"/>
                    <a:pt x="753061" y="1072398"/>
                    <a:pt x="749517" y="1075943"/>
                  </a:cubicBezTo>
                  <a:cubicBezTo>
                    <a:pt x="745972" y="1079487"/>
                    <a:pt x="741165" y="1081478"/>
                    <a:pt x="736153" y="1081478"/>
                  </a:cubicBezTo>
                  <a:lnTo>
                    <a:pt x="18899" y="1081478"/>
                  </a:lnTo>
                  <a:cubicBezTo>
                    <a:pt x="8462" y="1081478"/>
                    <a:pt x="0" y="1073017"/>
                    <a:pt x="0" y="1062579"/>
                  </a:cubicBezTo>
                  <a:lnTo>
                    <a:pt x="0" y="18899"/>
                  </a:lnTo>
                  <a:cubicBezTo>
                    <a:pt x="0" y="8462"/>
                    <a:pt x="8462" y="0"/>
                    <a:pt x="18899" y="0"/>
                  </a:cubicBezTo>
                  <a:close/>
                </a:path>
              </a:pathLst>
            </a:custGeom>
            <a:blipFill>
              <a:blip r:embed="rId7"/>
              <a:stretch>
                <a:fillRect l="-79089" t="0" r="-35759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0778075" y="6842517"/>
            <a:ext cx="4265672" cy="2434833"/>
            <a:chOff x="0" y="0"/>
            <a:chExt cx="937960" cy="53538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37960" cy="535385"/>
            </a:xfrm>
            <a:custGeom>
              <a:avLst/>
              <a:gdLst/>
              <a:ahLst/>
              <a:cxnLst/>
              <a:rect r="r" b="b" t="t" l="l"/>
              <a:pathLst>
                <a:path h="535385" w="937960">
                  <a:moveTo>
                    <a:pt x="21779" y="0"/>
                  </a:moveTo>
                  <a:lnTo>
                    <a:pt x="916181" y="0"/>
                  </a:lnTo>
                  <a:cubicBezTo>
                    <a:pt x="921957" y="0"/>
                    <a:pt x="927497" y="2295"/>
                    <a:pt x="931581" y="6379"/>
                  </a:cubicBezTo>
                  <a:cubicBezTo>
                    <a:pt x="935666" y="10463"/>
                    <a:pt x="937960" y="16003"/>
                    <a:pt x="937960" y="21779"/>
                  </a:cubicBezTo>
                  <a:lnTo>
                    <a:pt x="937960" y="513606"/>
                  </a:lnTo>
                  <a:cubicBezTo>
                    <a:pt x="937960" y="519382"/>
                    <a:pt x="935666" y="524922"/>
                    <a:pt x="931581" y="529006"/>
                  </a:cubicBezTo>
                  <a:cubicBezTo>
                    <a:pt x="927497" y="533090"/>
                    <a:pt x="921957" y="535385"/>
                    <a:pt x="916181" y="535385"/>
                  </a:cubicBezTo>
                  <a:lnTo>
                    <a:pt x="21779" y="535385"/>
                  </a:lnTo>
                  <a:cubicBezTo>
                    <a:pt x="16003" y="535385"/>
                    <a:pt x="10463" y="533090"/>
                    <a:pt x="6379" y="529006"/>
                  </a:cubicBezTo>
                  <a:cubicBezTo>
                    <a:pt x="2295" y="524922"/>
                    <a:pt x="0" y="519382"/>
                    <a:pt x="0" y="513606"/>
                  </a:cubicBezTo>
                  <a:lnTo>
                    <a:pt x="0" y="21779"/>
                  </a:lnTo>
                  <a:cubicBezTo>
                    <a:pt x="0" y="16003"/>
                    <a:pt x="2295" y="10463"/>
                    <a:pt x="6379" y="6379"/>
                  </a:cubicBezTo>
                  <a:cubicBezTo>
                    <a:pt x="10463" y="2295"/>
                    <a:pt x="16003" y="0"/>
                    <a:pt x="2177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937960" cy="5734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25258" y="6842517"/>
            <a:ext cx="4265672" cy="2415783"/>
            <a:chOff x="0" y="0"/>
            <a:chExt cx="655215" cy="37106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55215" cy="371069"/>
            </a:xfrm>
            <a:custGeom>
              <a:avLst/>
              <a:gdLst/>
              <a:ahLst/>
              <a:cxnLst/>
              <a:rect r="r" b="b" t="t" l="l"/>
              <a:pathLst>
                <a:path h="371069" w="655215">
                  <a:moveTo>
                    <a:pt x="21779" y="0"/>
                  </a:moveTo>
                  <a:lnTo>
                    <a:pt x="633436" y="0"/>
                  </a:lnTo>
                  <a:cubicBezTo>
                    <a:pt x="639212" y="0"/>
                    <a:pt x="644752" y="2295"/>
                    <a:pt x="648836" y="6379"/>
                  </a:cubicBezTo>
                  <a:cubicBezTo>
                    <a:pt x="652921" y="10463"/>
                    <a:pt x="655215" y="16003"/>
                    <a:pt x="655215" y="21779"/>
                  </a:cubicBezTo>
                  <a:lnTo>
                    <a:pt x="655215" y="349290"/>
                  </a:lnTo>
                  <a:cubicBezTo>
                    <a:pt x="655215" y="355066"/>
                    <a:pt x="652921" y="360605"/>
                    <a:pt x="648836" y="364690"/>
                  </a:cubicBezTo>
                  <a:cubicBezTo>
                    <a:pt x="644752" y="368774"/>
                    <a:pt x="639212" y="371069"/>
                    <a:pt x="633436" y="371069"/>
                  </a:cubicBezTo>
                  <a:lnTo>
                    <a:pt x="21779" y="371069"/>
                  </a:lnTo>
                  <a:cubicBezTo>
                    <a:pt x="16003" y="371069"/>
                    <a:pt x="10463" y="368774"/>
                    <a:pt x="6379" y="364690"/>
                  </a:cubicBezTo>
                  <a:cubicBezTo>
                    <a:pt x="2295" y="360605"/>
                    <a:pt x="0" y="355066"/>
                    <a:pt x="0" y="349290"/>
                  </a:cubicBezTo>
                  <a:lnTo>
                    <a:pt x="0" y="21779"/>
                  </a:lnTo>
                  <a:cubicBezTo>
                    <a:pt x="0" y="16003"/>
                    <a:pt x="2295" y="10463"/>
                    <a:pt x="6379" y="6379"/>
                  </a:cubicBezTo>
                  <a:cubicBezTo>
                    <a:pt x="10463" y="2295"/>
                    <a:pt x="16003" y="0"/>
                    <a:pt x="21779" y="0"/>
                  </a:cubicBezTo>
                  <a:close/>
                </a:path>
              </a:pathLst>
            </a:custGeom>
            <a:blipFill>
              <a:blip r:embed="rId8"/>
              <a:stretch>
                <a:fillRect l="0" t="-14106" r="0" b="-45914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01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4470253" cy="495792"/>
          </a:xfrm>
          <a:custGeom>
            <a:avLst/>
            <a:gdLst/>
            <a:ahLst/>
            <a:cxnLst/>
            <a:rect r="r" b="b" t="t" l="l"/>
            <a:pathLst>
              <a:path h="495792" w="4470253">
                <a:moveTo>
                  <a:pt x="0" y="0"/>
                </a:moveTo>
                <a:lnTo>
                  <a:pt x="4470253" y="0"/>
                </a:lnTo>
                <a:lnTo>
                  <a:pt x="4470253" y="495792"/>
                </a:lnTo>
                <a:lnTo>
                  <a:pt x="0" y="495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2236562"/>
            <a:ext cx="4265672" cy="4317379"/>
            <a:chOff x="0" y="0"/>
            <a:chExt cx="655215" cy="66315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55215" cy="663157"/>
            </a:xfrm>
            <a:custGeom>
              <a:avLst/>
              <a:gdLst/>
              <a:ahLst/>
              <a:cxnLst/>
              <a:rect r="r" b="b" t="t" l="l"/>
              <a:pathLst>
                <a:path h="663157" w="655215">
                  <a:moveTo>
                    <a:pt x="21779" y="0"/>
                  </a:moveTo>
                  <a:lnTo>
                    <a:pt x="633436" y="0"/>
                  </a:lnTo>
                  <a:cubicBezTo>
                    <a:pt x="639212" y="0"/>
                    <a:pt x="644752" y="2295"/>
                    <a:pt x="648836" y="6379"/>
                  </a:cubicBezTo>
                  <a:cubicBezTo>
                    <a:pt x="652921" y="10463"/>
                    <a:pt x="655215" y="16003"/>
                    <a:pt x="655215" y="21779"/>
                  </a:cubicBezTo>
                  <a:lnTo>
                    <a:pt x="655215" y="641378"/>
                  </a:lnTo>
                  <a:cubicBezTo>
                    <a:pt x="655215" y="653407"/>
                    <a:pt x="645464" y="663157"/>
                    <a:pt x="633436" y="663157"/>
                  </a:cubicBezTo>
                  <a:lnTo>
                    <a:pt x="21779" y="663157"/>
                  </a:lnTo>
                  <a:cubicBezTo>
                    <a:pt x="16003" y="663157"/>
                    <a:pt x="10463" y="660863"/>
                    <a:pt x="6379" y="656778"/>
                  </a:cubicBezTo>
                  <a:cubicBezTo>
                    <a:pt x="2295" y="652694"/>
                    <a:pt x="0" y="647154"/>
                    <a:pt x="0" y="641378"/>
                  </a:cubicBezTo>
                  <a:lnTo>
                    <a:pt x="0" y="21779"/>
                  </a:lnTo>
                  <a:cubicBezTo>
                    <a:pt x="0" y="16003"/>
                    <a:pt x="2295" y="10463"/>
                    <a:pt x="6379" y="6379"/>
                  </a:cubicBezTo>
                  <a:cubicBezTo>
                    <a:pt x="10463" y="2295"/>
                    <a:pt x="16003" y="0"/>
                    <a:pt x="21779" y="0"/>
                  </a:cubicBezTo>
                  <a:close/>
                </a:path>
              </a:pathLst>
            </a:custGeom>
            <a:blipFill>
              <a:blip r:embed="rId4"/>
              <a:stretch>
                <a:fillRect l="-5841" t="0" r="-5841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5576680" y="2217512"/>
            <a:ext cx="4915645" cy="7040788"/>
            <a:chOff x="0" y="0"/>
            <a:chExt cx="755052" cy="108147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55052" cy="1081478"/>
            </a:xfrm>
            <a:custGeom>
              <a:avLst/>
              <a:gdLst/>
              <a:ahLst/>
              <a:cxnLst/>
              <a:rect r="r" b="b" t="t" l="l"/>
              <a:pathLst>
                <a:path h="1081478" w="755052">
                  <a:moveTo>
                    <a:pt x="18899" y="0"/>
                  </a:moveTo>
                  <a:lnTo>
                    <a:pt x="736153" y="0"/>
                  </a:lnTo>
                  <a:cubicBezTo>
                    <a:pt x="746591" y="0"/>
                    <a:pt x="755052" y="8462"/>
                    <a:pt x="755052" y="18899"/>
                  </a:cubicBezTo>
                  <a:lnTo>
                    <a:pt x="755052" y="1062579"/>
                  </a:lnTo>
                  <a:cubicBezTo>
                    <a:pt x="755052" y="1067591"/>
                    <a:pt x="753061" y="1072398"/>
                    <a:pt x="749517" y="1075943"/>
                  </a:cubicBezTo>
                  <a:cubicBezTo>
                    <a:pt x="745972" y="1079487"/>
                    <a:pt x="741165" y="1081478"/>
                    <a:pt x="736153" y="1081478"/>
                  </a:cubicBezTo>
                  <a:lnTo>
                    <a:pt x="18899" y="1081478"/>
                  </a:lnTo>
                  <a:cubicBezTo>
                    <a:pt x="8462" y="1081478"/>
                    <a:pt x="0" y="1073017"/>
                    <a:pt x="0" y="1062579"/>
                  </a:cubicBezTo>
                  <a:lnTo>
                    <a:pt x="0" y="18899"/>
                  </a:lnTo>
                  <a:cubicBezTo>
                    <a:pt x="0" y="8462"/>
                    <a:pt x="8462" y="0"/>
                    <a:pt x="18899" y="0"/>
                  </a:cubicBezTo>
                  <a:close/>
                </a:path>
              </a:pathLst>
            </a:custGeom>
            <a:blipFill>
              <a:blip r:embed="rId5"/>
              <a:stretch>
                <a:fillRect l="-532" t="0" r="-57431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0778075" y="2255612"/>
            <a:ext cx="4265672" cy="4317379"/>
            <a:chOff x="0" y="0"/>
            <a:chExt cx="655215" cy="66315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55215" cy="663157"/>
            </a:xfrm>
            <a:custGeom>
              <a:avLst/>
              <a:gdLst/>
              <a:ahLst/>
              <a:cxnLst/>
              <a:rect r="r" b="b" t="t" l="l"/>
              <a:pathLst>
                <a:path h="663157" w="655215">
                  <a:moveTo>
                    <a:pt x="21779" y="0"/>
                  </a:moveTo>
                  <a:lnTo>
                    <a:pt x="633436" y="0"/>
                  </a:lnTo>
                  <a:cubicBezTo>
                    <a:pt x="639212" y="0"/>
                    <a:pt x="644752" y="2295"/>
                    <a:pt x="648836" y="6379"/>
                  </a:cubicBezTo>
                  <a:cubicBezTo>
                    <a:pt x="652921" y="10463"/>
                    <a:pt x="655215" y="16003"/>
                    <a:pt x="655215" y="21779"/>
                  </a:cubicBezTo>
                  <a:lnTo>
                    <a:pt x="655215" y="641378"/>
                  </a:lnTo>
                  <a:cubicBezTo>
                    <a:pt x="655215" y="653407"/>
                    <a:pt x="645464" y="663157"/>
                    <a:pt x="633436" y="663157"/>
                  </a:cubicBezTo>
                  <a:lnTo>
                    <a:pt x="21779" y="663157"/>
                  </a:lnTo>
                  <a:cubicBezTo>
                    <a:pt x="16003" y="663157"/>
                    <a:pt x="10463" y="660863"/>
                    <a:pt x="6379" y="656778"/>
                  </a:cubicBezTo>
                  <a:cubicBezTo>
                    <a:pt x="2295" y="652694"/>
                    <a:pt x="0" y="647154"/>
                    <a:pt x="0" y="641378"/>
                  </a:cubicBezTo>
                  <a:lnTo>
                    <a:pt x="0" y="21779"/>
                  </a:lnTo>
                  <a:cubicBezTo>
                    <a:pt x="0" y="16003"/>
                    <a:pt x="2295" y="10463"/>
                    <a:pt x="6379" y="6379"/>
                  </a:cubicBezTo>
                  <a:cubicBezTo>
                    <a:pt x="10463" y="2295"/>
                    <a:pt x="16003" y="0"/>
                    <a:pt x="21779" y="0"/>
                  </a:cubicBezTo>
                  <a:close/>
                </a:path>
              </a:pathLst>
            </a:custGeom>
            <a:blipFill>
              <a:blip r:embed="rId6"/>
              <a:stretch>
                <a:fillRect l="0" t="0" r="-11780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5326055" y="2236562"/>
            <a:ext cx="4915645" cy="7040788"/>
            <a:chOff x="0" y="0"/>
            <a:chExt cx="755052" cy="108147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55052" cy="1081478"/>
            </a:xfrm>
            <a:custGeom>
              <a:avLst/>
              <a:gdLst/>
              <a:ahLst/>
              <a:cxnLst/>
              <a:rect r="r" b="b" t="t" l="l"/>
              <a:pathLst>
                <a:path h="1081478" w="755052">
                  <a:moveTo>
                    <a:pt x="18899" y="0"/>
                  </a:moveTo>
                  <a:lnTo>
                    <a:pt x="736153" y="0"/>
                  </a:lnTo>
                  <a:cubicBezTo>
                    <a:pt x="746591" y="0"/>
                    <a:pt x="755052" y="8462"/>
                    <a:pt x="755052" y="18899"/>
                  </a:cubicBezTo>
                  <a:lnTo>
                    <a:pt x="755052" y="1062579"/>
                  </a:lnTo>
                  <a:cubicBezTo>
                    <a:pt x="755052" y="1067591"/>
                    <a:pt x="753061" y="1072398"/>
                    <a:pt x="749517" y="1075943"/>
                  </a:cubicBezTo>
                  <a:cubicBezTo>
                    <a:pt x="745972" y="1079487"/>
                    <a:pt x="741165" y="1081478"/>
                    <a:pt x="736153" y="1081478"/>
                  </a:cubicBezTo>
                  <a:lnTo>
                    <a:pt x="18899" y="1081478"/>
                  </a:lnTo>
                  <a:cubicBezTo>
                    <a:pt x="8462" y="1081478"/>
                    <a:pt x="0" y="1073017"/>
                    <a:pt x="0" y="1062579"/>
                  </a:cubicBezTo>
                  <a:lnTo>
                    <a:pt x="0" y="18899"/>
                  </a:lnTo>
                  <a:cubicBezTo>
                    <a:pt x="0" y="8462"/>
                    <a:pt x="8462" y="0"/>
                    <a:pt x="18899" y="0"/>
                  </a:cubicBezTo>
                  <a:close/>
                </a:path>
              </a:pathLst>
            </a:custGeom>
            <a:blipFill>
              <a:blip r:embed="rId7"/>
              <a:stretch>
                <a:fillRect l="-79089" t="0" r="-35759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0778075" y="6842517"/>
            <a:ext cx="4265672" cy="2434833"/>
            <a:chOff x="0" y="0"/>
            <a:chExt cx="937960" cy="53538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37960" cy="535385"/>
            </a:xfrm>
            <a:custGeom>
              <a:avLst/>
              <a:gdLst/>
              <a:ahLst/>
              <a:cxnLst/>
              <a:rect r="r" b="b" t="t" l="l"/>
              <a:pathLst>
                <a:path h="535385" w="937960">
                  <a:moveTo>
                    <a:pt x="21779" y="0"/>
                  </a:moveTo>
                  <a:lnTo>
                    <a:pt x="916181" y="0"/>
                  </a:lnTo>
                  <a:cubicBezTo>
                    <a:pt x="921957" y="0"/>
                    <a:pt x="927497" y="2295"/>
                    <a:pt x="931581" y="6379"/>
                  </a:cubicBezTo>
                  <a:cubicBezTo>
                    <a:pt x="935666" y="10463"/>
                    <a:pt x="937960" y="16003"/>
                    <a:pt x="937960" y="21779"/>
                  </a:cubicBezTo>
                  <a:lnTo>
                    <a:pt x="937960" y="513606"/>
                  </a:lnTo>
                  <a:cubicBezTo>
                    <a:pt x="937960" y="519382"/>
                    <a:pt x="935666" y="524922"/>
                    <a:pt x="931581" y="529006"/>
                  </a:cubicBezTo>
                  <a:cubicBezTo>
                    <a:pt x="927497" y="533090"/>
                    <a:pt x="921957" y="535385"/>
                    <a:pt x="916181" y="535385"/>
                  </a:cubicBezTo>
                  <a:lnTo>
                    <a:pt x="21779" y="535385"/>
                  </a:lnTo>
                  <a:cubicBezTo>
                    <a:pt x="16003" y="535385"/>
                    <a:pt x="10463" y="533090"/>
                    <a:pt x="6379" y="529006"/>
                  </a:cubicBezTo>
                  <a:cubicBezTo>
                    <a:pt x="2295" y="524922"/>
                    <a:pt x="0" y="519382"/>
                    <a:pt x="0" y="513606"/>
                  </a:cubicBezTo>
                  <a:lnTo>
                    <a:pt x="0" y="21779"/>
                  </a:lnTo>
                  <a:cubicBezTo>
                    <a:pt x="0" y="16003"/>
                    <a:pt x="2295" y="10463"/>
                    <a:pt x="6379" y="6379"/>
                  </a:cubicBezTo>
                  <a:cubicBezTo>
                    <a:pt x="10463" y="2295"/>
                    <a:pt x="16003" y="0"/>
                    <a:pt x="2177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4AAD">
                    <a:alpha val="100000"/>
                  </a:srgbClr>
                </a:gs>
                <a:gs pos="100000">
                  <a:srgbClr val="CB6CE6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937960" cy="5734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25258" y="6842517"/>
            <a:ext cx="4265672" cy="2415783"/>
            <a:chOff x="0" y="0"/>
            <a:chExt cx="655215" cy="37106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55215" cy="371069"/>
            </a:xfrm>
            <a:custGeom>
              <a:avLst/>
              <a:gdLst/>
              <a:ahLst/>
              <a:cxnLst/>
              <a:rect r="r" b="b" t="t" l="l"/>
              <a:pathLst>
                <a:path h="371069" w="655215">
                  <a:moveTo>
                    <a:pt x="21779" y="0"/>
                  </a:moveTo>
                  <a:lnTo>
                    <a:pt x="633436" y="0"/>
                  </a:lnTo>
                  <a:cubicBezTo>
                    <a:pt x="639212" y="0"/>
                    <a:pt x="644752" y="2295"/>
                    <a:pt x="648836" y="6379"/>
                  </a:cubicBezTo>
                  <a:cubicBezTo>
                    <a:pt x="652921" y="10463"/>
                    <a:pt x="655215" y="16003"/>
                    <a:pt x="655215" y="21779"/>
                  </a:cubicBezTo>
                  <a:lnTo>
                    <a:pt x="655215" y="349290"/>
                  </a:lnTo>
                  <a:cubicBezTo>
                    <a:pt x="655215" y="355066"/>
                    <a:pt x="652921" y="360605"/>
                    <a:pt x="648836" y="364690"/>
                  </a:cubicBezTo>
                  <a:cubicBezTo>
                    <a:pt x="644752" y="368774"/>
                    <a:pt x="639212" y="371069"/>
                    <a:pt x="633436" y="371069"/>
                  </a:cubicBezTo>
                  <a:lnTo>
                    <a:pt x="21779" y="371069"/>
                  </a:lnTo>
                  <a:cubicBezTo>
                    <a:pt x="16003" y="371069"/>
                    <a:pt x="10463" y="368774"/>
                    <a:pt x="6379" y="364690"/>
                  </a:cubicBezTo>
                  <a:cubicBezTo>
                    <a:pt x="2295" y="360605"/>
                    <a:pt x="0" y="355066"/>
                    <a:pt x="0" y="349290"/>
                  </a:cubicBezTo>
                  <a:lnTo>
                    <a:pt x="0" y="21779"/>
                  </a:lnTo>
                  <a:cubicBezTo>
                    <a:pt x="0" y="16003"/>
                    <a:pt x="2295" y="10463"/>
                    <a:pt x="6379" y="6379"/>
                  </a:cubicBezTo>
                  <a:cubicBezTo>
                    <a:pt x="10463" y="2295"/>
                    <a:pt x="16003" y="0"/>
                    <a:pt x="21779" y="0"/>
                  </a:cubicBezTo>
                  <a:close/>
                </a:path>
              </a:pathLst>
            </a:custGeom>
            <a:blipFill>
              <a:blip r:embed="rId8"/>
              <a:stretch>
                <a:fillRect l="0" t="-14106" r="0" b="-45914"/>
              </a:stretch>
            </a:blipFill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8815719" y="-577475"/>
            <a:ext cx="2227897" cy="2101967"/>
          </a:xfrm>
          <a:custGeom>
            <a:avLst/>
            <a:gdLst/>
            <a:ahLst/>
            <a:cxnLst/>
            <a:rect r="r" b="b" t="t" l="l"/>
            <a:pathLst>
              <a:path h="2101967" w="2227897">
                <a:moveTo>
                  <a:pt x="0" y="0"/>
                </a:moveTo>
                <a:lnTo>
                  <a:pt x="2227897" y="0"/>
                </a:lnTo>
                <a:lnTo>
                  <a:pt x="2227897" y="2101967"/>
                </a:lnTo>
                <a:lnTo>
                  <a:pt x="0" y="210196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-1486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01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80702" y="4081342"/>
            <a:ext cx="11484416" cy="421441"/>
            <a:chOff x="0" y="0"/>
            <a:chExt cx="3382618" cy="1241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382618" cy="124131"/>
            </a:xfrm>
            <a:custGeom>
              <a:avLst/>
              <a:gdLst/>
              <a:ahLst/>
              <a:cxnLst/>
              <a:rect r="r" b="b" t="t" l="l"/>
              <a:pathLst>
                <a:path h="124131" w="3382618">
                  <a:moveTo>
                    <a:pt x="8089" y="0"/>
                  </a:moveTo>
                  <a:lnTo>
                    <a:pt x="3374529" y="0"/>
                  </a:lnTo>
                  <a:cubicBezTo>
                    <a:pt x="3376675" y="0"/>
                    <a:pt x="3378732" y="852"/>
                    <a:pt x="3380249" y="2369"/>
                  </a:cubicBezTo>
                  <a:cubicBezTo>
                    <a:pt x="3381766" y="3886"/>
                    <a:pt x="3382618" y="5944"/>
                    <a:pt x="3382618" y="8089"/>
                  </a:cubicBezTo>
                  <a:lnTo>
                    <a:pt x="3382618" y="116042"/>
                  </a:lnTo>
                  <a:cubicBezTo>
                    <a:pt x="3382618" y="120509"/>
                    <a:pt x="3378996" y="124131"/>
                    <a:pt x="3374529" y="124131"/>
                  </a:cubicBezTo>
                  <a:lnTo>
                    <a:pt x="8089" y="124131"/>
                  </a:lnTo>
                  <a:cubicBezTo>
                    <a:pt x="5944" y="124131"/>
                    <a:pt x="3886" y="123279"/>
                    <a:pt x="2369" y="121762"/>
                  </a:cubicBezTo>
                  <a:cubicBezTo>
                    <a:pt x="852" y="120245"/>
                    <a:pt x="0" y="118187"/>
                    <a:pt x="0" y="116042"/>
                  </a:cubicBezTo>
                  <a:lnTo>
                    <a:pt x="0" y="8089"/>
                  </a:lnTo>
                  <a:cubicBezTo>
                    <a:pt x="0" y="5944"/>
                    <a:pt x="852" y="3886"/>
                    <a:pt x="2369" y="2369"/>
                  </a:cubicBezTo>
                  <a:cubicBezTo>
                    <a:pt x="3886" y="852"/>
                    <a:pt x="5944" y="0"/>
                    <a:pt x="8089" y="0"/>
                  </a:cubicBezTo>
                  <a:close/>
                </a:path>
              </a:pathLst>
            </a:custGeom>
            <a:solidFill>
              <a:srgbClr val="FF6B5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0"/>
              <a:ext cx="3382618" cy="1241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88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1028700"/>
            <a:ext cx="4470253" cy="495792"/>
          </a:xfrm>
          <a:custGeom>
            <a:avLst/>
            <a:gdLst/>
            <a:ahLst/>
            <a:cxnLst/>
            <a:rect r="r" b="b" t="t" l="l"/>
            <a:pathLst>
              <a:path h="495792" w="4470253">
                <a:moveTo>
                  <a:pt x="0" y="0"/>
                </a:moveTo>
                <a:lnTo>
                  <a:pt x="4470253" y="0"/>
                </a:lnTo>
                <a:lnTo>
                  <a:pt x="4470253" y="495792"/>
                </a:lnTo>
                <a:lnTo>
                  <a:pt x="0" y="495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4087265" y="5417183"/>
            <a:ext cx="8577852" cy="421441"/>
            <a:chOff x="0" y="0"/>
            <a:chExt cx="2526520" cy="12413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526520" cy="124131"/>
            </a:xfrm>
            <a:custGeom>
              <a:avLst/>
              <a:gdLst/>
              <a:ahLst/>
              <a:cxnLst/>
              <a:rect r="r" b="b" t="t" l="l"/>
              <a:pathLst>
                <a:path h="124131" w="2526520">
                  <a:moveTo>
                    <a:pt x="10831" y="0"/>
                  </a:moveTo>
                  <a:lnTo>
                    <a:pt x="2515689" y="0"/>
                  </a:lnTo>
                  <a:cubicBezTo>
                    <a:pt x="2518562" y="0"/>
                    <a:pt x="2521316" y="1141"/>
                    <a:pt x="2523347" y="3172"/>
                  </a:cubicBezTo>
                  <a:cubicBezTo>
                    <a:pt x="2525379" y="5203"/>
                    <a:pt x="2526520" y="7958"/>
                    <a:pt x="2526520" y="10831"/>
                  </a:cubicBezTo>
                  <a:lnTo>
                    <a:pt x="2526520" y="113301"/>
                  </a:lnTo>
                  <a:cubicBezTo>
                    <a:pt x="2526520" y="119282"/>
                    <a:pt x="2521671" y="124131"/>
                    <a:pt x="2515689" y="124131"/>
                  </a:cubicBezTo>
                  <a:lnTo>
                    <a:pt x="10831" y="124131"/>
                  </a:lnTo>
                  <a:cubicBezTo>
                    <a:pt x="4849" y="124131"/>
                    <a:pt x="0" y="119282"/>
                    <a:pt x="0" y="113301"/>
                  </a:cubicBezTo>
                  <a:lnTo>
                    <a:pt x="0" y="10831"/>
                  </a:lnTo>
                  <a:cubicBezTo>
                    <a:pt x="0" y="4849"/>
                    <a:pt x="4849" y="0"/>
                    <a:pt x="10831" y="0"/>
                  </a:cubicBezTo>
                  <a:close/>
                </a:path>
              </a:pathLst>
            </a:custGeom>
            <a:solidFill>
              <a:srgbClr val="FF6B5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0"/>
              <a:ext cx="2526520" cy="1241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88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8911248" y="6753024"/>
            <a:ext cx="3753870" cy="421441"/>
            <a:chOff x="0" y="0"/>
            <a:chExt cx="1105664" cy="12413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105664" cy="124131"/>
            </a:xfrm>
            <a:custGeom>
              <a:avLst/>
              <a:gdLst/>
              <a:ahLst/>
              <a:cxnLst/>
              <a:rect r="r" b="b" t="t" l="l"/>
              <a:pathLst>
                <a:path h="124131" w="1105664">
                  <a:moveTo>
                    <a:pt x="24749" y="0"/>
                  </a:moveTo>
                  <a:lnTo>
                    <a:pt x="1080916" y="0"/>
                  </a:lnTo>
                  <a:cubicBezTo>
                    <a:pt x="1094584" y="0"/>
                    <a:pt x="1105664" y="11080"/>
                    <a:pt x="1105664" y="24749"/>
                  </a:cubicBezTo>
                  <a:lnTo>
                    <a:pt x="1105664" y="99383"/>
                  </a:lnTo>
                  <a:cubicBezTo>
                    <a:pt x="1105664" y="113051"/>
                    <a:pt x="1094584" y="124131"/>
                    <a:pt x="1080916" y="124131"/>
                  </a:cubicBezTo>
                  <a:lnTo>
                    <a:pt x="24749" y="124131"/>
                  </a:lnTo>
                  <a:cubicBezTo>
                    <a:pt x="18185" y="124131"/>
                    <a:pt x="11890" y="121524"/>
                    <a:pt x="7249" y="116882"/>
                  </a:cubicBezTo>
                  <a:cubicBezTo>
                    <a:pt x="2607" y="112241"/>
                    <a:pt x="0" y="105946"/>
                    <a:pt x="0" y="99383"/>
                  </a:cubicBezTo>
                  <a:lnTo>
                    <a:pt x="0" y="24749"/>
                  </a:lnTo>
                  <a:cubicBezTo>
                    <a:pt x="0" y="18185"/>
                    <a:pt x="2607" y="11890"/>
                    <a:pt x="7249" y="7249"/>
                  </a:cubicBezTo>
                  <a:cubicBezTo>
                    <a:pt x="11890" y="2607"/>
                    <a:pt x="18185" y="0"/>
                    <a:pt x="24749" y="0"/>
                  </a:cubicBezTo>
                  <a:close/>
                </a:path>
              </a:pathLst>
            </a:custGeom>
            <a:solidFill>
              <a:srgbClr val="FF6B5E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0"/>
              <a:ext cx="1105664" cy="1241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88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996060" y="8088864"/>
            <a:ext cx="1669058" cy="421441"/>
            <a:chOff x="0" y="0"/>
            <a:chExt cx="491604" cy="12413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91604" cy="124131"/>
            </a:xfrm>
            <a:custGeom>
              <a:avLst/>
              <a:gdLst/>
              <a:ahLst/>
              <a:cxnLst/>
              <a:rect r="r" b="b" t="t" l="l"/>
              <a:pathLst>
                <a:path h="124131" w="491604">
                  <a:moveTo>
                    <a:pt x="55662" y="0"/>
                  </a:moveTo>
                  <a:lnTo>
                    <a:pt x="435942" y="0"/>
                  </a:lnTo>
                  <a:cubicBezTo>
                    <a:pt x="450705" y="0"/>
                    <a:pt x="464862" y="5864"/>
                    <a:pt x="475301" y="16303"/>
                  </a:cubicBezTo>
                  <a:cubicBezTo>
                    <a:pt x="485740" y="26742"/>
                    <a:pt x="491604" y="40900"/>
                    <a:pt x="491604" y="55662"/>
                  </a:cubicBezTo>
                  <a:lnTo>
                    <a:pt x="491604" y="68469"/>
                  </a:lnTo>
                  <a:cubicBezTo>
                    <a:pt x="491604" y="99210"/>
                    <a:pt x="466683" y="124131"/>
                    <a:pt x="435942" y="124131"/>
                  </a:cubicBezTo>
                  <a:lnTo>
                    <a:pt x="55662" y="124131"/>
                  </a:lnTo>
                  <a:cubicBezTo>
                    <a:pt x="24921" y="124131"/>
                    <a:pt x="0" y="99210"/>
                    <a:pt x="0" y="68469"/>
                  </a:cubicBezTo>
                  <a:lnTo>
                    <a:pt x="0" y="55662"/>
                  </a:lnTo>
                  <a:cubicBezTo>
                    <a:pt x="0" y="24921"/>
                    <a:pt x="24921" y="0"/>
                    <a:pt x="55662" y="0"/>
                  </a:cubicBezTo>
                  <a:close/>
                </a:path>
              </a:pathLst>
            </a:custGeom>
            <a:solidFill>
              <a:srgbClr val="FF6B5E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0"/>
              <a:ext cx="491604" cy="1241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88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-3362144" y="3267493"/>
            <a:ext cx="11091872" cy="9181701"/>
          </a:xfrm>
          <a:custGeom>
            <a:avLst/>
            <a:gdLst/>
            <a:ahLst/>
            <a:cxnLst/>
            <a:rect r="r" b="b" t="t" l="l"/>
            <a:pathLst>
              <a:path h="9181701" w="11091872">
                <a:moveTo>
                  <a:pt x="0" y="0"/>
                </a:moveTo>
                <a:lnTo>
                  <a:pt x="11091872" y="0"/>
                </a:lnTo>
                <a:lnTo>
                  <a:pt x="11091872" y="9181701"/>
                </a:lnTo>
                <a:lnTo>
                  <a:pt x="0" y="918170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9943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028700" y="2195401"/>
            <a:ext cx="4876651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79"/>
              </a:lnSpc>
            </a:pPr>
            <a:r>
              <a:rPr lang="en-US" sz="6399">
                <a:solidFill>
                  <a:srgbClr val="D783DC"/>
                </a:solidFill>
                <a:latin typeface="JetBrains Mono"/>
                <a:ea typeface="JetBrains Mono"/>
                <a:cs typeface="JetBrains Mono"/>
                <a:sym typeface="JetBrains Mono"/>
              </a:rPr>
              <a:t>My Career: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172508" y="3973828"/>
            <a:ext cx="3076008" cy="906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60"/>
              </a:lnSpc>
            </a:pPr>
            <a:r>
              <a:rPr lang="en-US" sz="3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Coder  </a:t>
            </a:r>
          </a:p>
          <a:p>
            <a:pPr algn="l">
              <a:lnSpc>
                <a:spcPts val="366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~25 years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172508" y="5417183"/>
            <a:ext cx="3076008" cy="906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60"/>
              </a:lnSpc>
            </a:pPr>
            <a:r>
              <a:rPr lang="en-US" sz="3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Tech leader</a:t>
            </a:r>
          </a:p>
          <a:p>
            <a:pPr algn="l">
              <a:lnSpc>
                <a:spcPts val="366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~17 years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172508" y="6753024"/>
            <a:ext cx="3076008" cy="906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60"/>
              </a:lnSpc>
            </a:pPr>
            <a:r>
              <a:rPr lang="en-US" sz="3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Trainer (TLL)</a:t>
            </a:r>
          </a:p>
          <a:p>
            <a:pPr algn="l">
              <a:lnSpc>
                <a:spcPts val="366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~7 years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172508" y="8088864"/>
            <a:ext cx="4506464" cy="906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60"/>
              </a:lnSpc>
            </a:pPr>
            <a:r>
              <a:rPr lang="en-US" sz="3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Debugging Leadership</a:t>
            </a:r>
          </a:p>
          <a:p>
            <a:pPr algn="l">
              <a:lnSpc>
                <a:spcPts val="366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~NEW!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01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4470253" cy="495792"/>
          </a:xfrm>
          <a:custGeom>
            <a:avLst/>
            <a:gdLst/>
            <a:ahLst/>
            <a:cxnLst/>
            <a:rect r="r" b="b" t="t" l="l"/>
            <a:pathLst>
              <a:path h="495792" w="4470253">
                <a:moveTo>
                  <a:pt x="0" y="0"/>
                </a:moveTo>
                <a:lnTo>
                  <a:pt x="4470253" y="0"/>
                </a:lnTo>
                <a:lnTo>
                  <a:pt x="4470253" y="495792"/>
                </a:lnTo>
                <a:lnTo>
                  <a:pt x="0" y="495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55236" y="3686175"/>
            <a:ext cx="16204064" cy="1943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79"/>
              </a:lnSpc>
            </a:pPr>
            <a:r>
              <a:rPr lang="en-US" sz="6399" b="true">
                <a:solidFill>
                  <a:srgbClr val="D783DC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Burnout in engineering teams is rarely caused by a single event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01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4470253" cy="495792"/>
          </a:xfrm>
          <a:custGeom>
            <a:avLst/>
            <a:gdLst/>
            <a:ahLst/>
            <a:cxnLst/>
            <a:rect r="r" b="b" t="t" l="l"/>
            <a:pathLst>
              <a:path h="495792" w="4470253">
                <a:moveTo>
                  <a:pt x="0" y="0"/>
                </a:moveTo>
                <a:lnTo>
                  <a:pt x="4470253" y="0"/>
                </a:lnTo>
                <a:lnTo>
                  <a:pt x="4470253" y="495792"/>
                </a:lnTo>
                <a:lnTo>
                  <a:pt x="0" y="495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55236" y="3686175"/>
            <a:ext cx="16204064" cy="2914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79"/>
              </a:lnSpc>
            </a:pPr>
            <a:r>
              <a:rPr lang="en-US" sz="6399" b="true">
                <a:solidFill>
                  <a:srgbClr val="D783DC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Persistent habits that quietly erode motivation, well-being, and performance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201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4470253" cy="495792"/>
          </a:xfrm>
          <a:custGeom>
            <a:avLst/>
            <a:gdLst/>
            <a:ahLst/>
            <a:cxnLst/>
            <a:rect r="r" b="b" t="t" l="l"/>
            <a:pathLst>
              <a:path h="495792" w="4470253">
                <a:moveTo>
                  <a:pt x="0" y="0"/>
                </a:moveTo>
                <a:lnTo>
                  <a:pt x="4470253" y="0"/>
                </a:lnTo>
                <a:lnTo>
                  <a:pt x="4470253" y="495792"/>
                </a:lnTo>
                <a:lnTo>
                  <a:pt x="0" y="4957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55236" y="3686175"/>
            <a:ext cx="16204064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79"/>
              </a:lnSpc>
            </a:pPr>
            <a:r>
              <a:rPr lang="en-US" sz="6399" b="true">
                <a:solidFill>
                  <a:srgbClr val="D783DC"/>
                </a:solidFill>
                <a:latin typeface="JetBrains Mono Medium"/>
                <a:ea typeface="JetBrains Mono Medium"/>
                <a:cs typeface="JetBrains Mono Medium"/>
                <a:sym typeface="JetBrains Mono Medium"/>
              </a:rPr>
              <a:t>What is burnout?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DAG464IFIdw</dc:identifier>
  <dcterms:modified xsi:type="dcterms:W3CDTF">2011-08-01T06:04:30Z</dcterms:modified>
  <cp:revision>1</cp:revision>
  <dc:title>9 Management Habits Quietly Burning Out Your Best Engineers</dc:title>
</cp:coreProperties>
</file>

<file path=docProps/thumbnail.jpeg>
</file>